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79" r:id="rId3"/>
    <p:sldId id="275" r:id="rId4"/>
    <p:sldId id="277" r:id="rId5"/>
    <p:sldId id="278" r:id="rId6"/>
    <p:sldId id="276" r:id="rId7"/>
    <p:sldId id="272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5" r:id="rId16"/>
    <p:sldId id="266" r:id="rId17"/>
    <p:sldId id="267" r:id="rId18"/>
    <p:sldId id="268" r:id="rId19"/>
    <p:sldId id="273" r:id="rId20"/>
    <p:sldId id="274" r:id="rId21"/>
    <p:sldId id="269" r:id="rId22"/>
    <p:sldId id="270" r:id="rId23"/>
    <p:sldId id="285" r:id="rId24"/>
    <p:sldId id="286" r:id="rId25"/>
    <p:sldId id="293" r:id="rId26"/>
    <p:sldId id="294" r:id="rId27"/>
    <p:sldId id="289" r:id="rId28"/>
    <p:sldId id="292" r:id="rId29"/>
    <p:sldId id="287" r:id="rId30"/>
    <p:sldId id="288" r:id="rId31"/>
    <p:sldId id="295" r:id="rId32"/>
    <p:sldId id="296" r:id="rId33"/>
    <p:sldId id="282" r:id="rId34"/>
    <p:sldId id="283" r:id="rId35"/>
    <p:sldId id="291" r:id="rId36"/>
    <p:sldId id="284" r:id="rId3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iu6FmU8KhePeS3vaPlFCQQ7zo3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46"/>
    <p:restoredTop sz="93904"/>
  </p:normalViewPr>
  <p:slideViewPr>
    <p:cSldViewPr snapToGrid="0" snapToObjects="1">
      <p:cViewPr varScale="1">
        <p:scale>
          <a:sx n="126" d="100"/>
          <a:sy n="126" d="100"/>
        </p:scale>
        <p:origin x="2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customschemas.google.com/relationships/presentationmetadata" Target="meta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tiff>
</file>

<file path=ppt/media/image35.jpeg>
</file>

<file path=ppt/media/image36.tiff>
</file>

<file path=ppt/media/image37.jpeg>
</file>

<file path=ppt/media/image38.jpeg>
</file>

<file path=ppt/media/image39.png>
</file>

<file path=ppt/media/image4.png>
</file>

<file path=ppt/media/image40.jpeg>
</file>

<file path=ppt/media/image41.tiff>
</file>

<file path=ppt/media/image42.png>
</file>

<file path=ppt/media/image43.tiff>
</file>

<file path=ppt/media/image44.tif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3723c9b3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3723c9b3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Combine ‘ideas’ from 8,9,10 slides→ see ‘micropscope’ Bonnington → new e-science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2853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3637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3723c9b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3723c9b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3723c9b3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3723c9b3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3723c9b3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3723c9b3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3723c9b3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3723c9b3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3723c9b3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3723c9b3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3723c9b3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3723c9b3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95542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8" name="Google Shape;8;p2"/>
          <p:cNvPicPr preferRelativeResize="0"/>
          <p:nvPr/>
        </p:nvPicPr>
        <p:blipFill rotWithShape="1">
          <a:blip r:embed="rId1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5136" y="6357962"/>
            <a:ext cx="1006374" cy="2698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 txBox="1"/>
          <p:nvPr/>
        </p:nvSpPr>
        <p:spPr>
          <a:xfrm>
            <a:off x="10450298" y="6357962"/>
            <a:ext cx="151656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7971D"/>
                </a:solidFill>
                <a:latin typeface="Calibri"/>
                <a:ea typeface="Calibri"/>
                <a:cs typeface="Calibri"/>
                <a:sym typeface="Calibri"/>
              </a:rPr>
              <a:t>lavaflow.info</a:t>
            </a:r>
            <a:endParaRPr sz="1800" b="0" i="0" u="none" strike="noStrike" cap="none">
              <a:solidFill>
                <a:srgbClr val="F797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;p2"/>
          <p:cNvPicPr preferRelativeResize="0"/>
          <p:nvPr/>
        </p:nvPicPr>
        <p:blipFill rotWithShape="1">
          <a:blip r:embed="rId1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88752" y="6357962"/>
            <a:ext cx="1247749" cy="3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16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74323" y="6357962"/>
            <a:ext cx="538584" cy="3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17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269826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hyperlink" Target="https://www.youtube.com/watch?v=NugRZGDbPF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jpe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4.tiff"/><Relationship Id="rId4" Type="http://schemas.openxmlformats.org/officeDocument/2006/relationships/image" Target="../media/image43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microsoft.com/office/2007/relationships/hdphoto" Target="../media/hdphoto2.wdp"/><Relationship Id="rId4" Type="http://schemas.openxmlformats.org/officeDocument/2006/relationships/image" Target="../media/image48.png"/><Relationship Id="rId9" Type="http://schemas.microsoft.com/office/2007/relationships/hdphoto" Target="../media/hdphoto4.wdp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Relationship Id="rId9" Type="http://schemas.openxmlformats.org/officeDocument/2006/relationships/image" Target="../media/image2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dirty="0">
                <a:solidFill>
                  <a:schemeClr val="accent1"/>
                </a:solidFill>
              </a:rPr>
              <a:t>Creative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Thinking</a:t>
            </a:r>
            <a:br>
              <a:rPr lang="en-US" dirty="0"/>
            </a:br>
            <a:br>
              <a:rPr lang="en-US" dirty="0"/>
            </a:br>
            <a:r>
              <a:rPr lang="en-US" sz="3600" dirty="0"/>
              <a:t>Jason Leigh, </a:t>
            </a:r>
            <a:r>
              <a:rPr lang="en-US" sz="3600" dirty="0" err="1"/>
              <a:t>Nurit</a:t>
            </a:r>
            <a:r>
              <a:rPr lang="en-US" sz="3600" dirty="0"/>
              <a:t> Kirshenbaum</a:t>
            </a:r>
            <a:endParaRPr dirty="0"/>
          </a:p>
        </p:txBody>
      </p:sp>
      <p:sp>
        <p:nvSpPr>
          <p:cNvPr id="63" name="Google Shape;63;p1"/>
          <p:cNvSpPr txBox="1"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Laboratory for Advanced Visualization &amp; Applications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 err="1"/>
              <a:t>Hawaiʻi</a:t>
            </a:r>
            <a:r>
              <a:rPr lang="en-US"/>
              <a:t> Data Science Institute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Academy for Creative Media System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University of </a:t>
            </a:r>
            <a:r>
              <a:rPr lang="en-US" dirty="0" err="1"/>
              <a:t>Hawaiʻi</a:t>
            </a:r>
            <a:r>
              <a:rPr lang="en-US" dirty="0"/>
              <a:t> at </a:t>
            </a:r>
            <a:r>
              <a:rPr lang="en-US" dirty="0" err="1"/>
              <a:t>Mānoa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3723c9b3f_0_18"/>
          <p:cNvSpPr txBox="1">
            <a:spLocks noGrp="1"/>
          </p:cNvSpPr>
          <p:nvPr>
            <p:ph type="body" idx="1"/>
          </p:nvPr>
        </p:nvSpPr>
        <p:spPr>
          <a:xfrm>
            <a:off x="838200" y="649700"/>
            <a:ext cx="10515600" cy="552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1"/>
                </a:solidFill>
              </a:rPr>
              <a:t>Fassbender, C., Zhang, H., </a:t>
            </a:r>
            <a:r>
              <a:rPr lang="en-US" sz="2400" dirty="0" err="1">
                <a:solidFill>
                  <a:schemeClr val="accent1"/>
                </a:solidFill>
              </a:rPr>
              <a:t>Buzy</a:t>
            </a:r>
            <a:r>
              <a:rPr lang="en-US" sz="2400" dirty="0">
                <a:solidFill>
                  <a:schemeClr val="accent1"/>
                </a:solidFill>
              </a:rPr>
              <a:t>, W. M., Cortes, C. R., </a:t>
            </a:r>
            <a:r>
              <a:rPr lang="en-US" sz="2400" dirty="0" err="1">
                <a:solidFill>
                  <a:schemeClr val="accent1"/>
                </a:solidFill>
              </a:rPr>
              <a:t>Mizuiri</a:t>
            </a:r>
            <a:r>
              <a:rPr lang="en-US" sz="2400" dirty="0">
                <a:solidFill>
                  <a:schemeClr val="accent1"/>
                </a:solidFill>
              </a:rPr>
              <a:t>, D., Beckett, L., &amp; Schweitzer, J. B. (2009). </a:t>
            </a:r>
            <a:r>
              <a:rPr lang="en-US" sz="2400" dirty="0">
                <a:solidFill>
                  <a:schemeClr val="accent6"/>
                </a:solidFill>
              </a:rPr>
              <a:t>A lack of default network suppression is linked to increased distractibility in ADHD,</a:t>
            </a:r>
            <a:r>
              <a:rPr lang="en-US" sz="2400" dirty="0">
                <a:solidFill>
                  <a:schemeClr val="accent1"/>
                </a:solidFill>
              </a:rPr>
              <a:t> Brain research, 1273, 114-128. </a:t>
            </a:r>
            <a:endParaRPr sz="2400" dirty="0">
              <a:solidFill>
                <a:schemeClr val="accent1"/>
              </a:solidFill>
            </a:endParaRPr>
          </a:p>
          <a:p>
            <a:pPr marL="457200" lvl="0" indent="-32575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400" dirty="0"/>
              <a:t>Study of ADHD in children and adults showed that people with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ADHD have more active imagination networks</a:t>
            </a:r>
            <a:r>
              <a:rPr lang="en-US" sz="2400" dirty="0"/>
              <a:t> and less execute attention network vs neurotypical.</a:t>
            </a:r>
            <a:endParaRPr sz="2400" dirty="0"/>
          </a:p>
          <a:p>
            <a:pPr marL="457200" lvl="0" indent="-32575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Focused attention has been shown to limit spontaneity.</a:t>
            </a:r>
            <a:endParaRPr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1"/>
                </a:solidFill>
              </a:rPr>
              <a:t>Limb, C. J., &amp; Braun, A. R. (2008). </a:t>
            </a:r>
            <a:r>
              <a:rPr lang="en-US" sz="2400" dirty="0">
                <a:solidFill>
                  <a:schemeClr val="accent6"/>
                </a:solidFill>
              </a:rPr>
              <a:t>Neural substrates of spontaneous musical performance: an FMRI study of jazz improvisation,</a:t>
            </a:r>
            <a:r>
              <a:rPr lang="en-US" sz="2400" dirty="0">
                <a:solidFill>
                  <a:schemeClr val="accent1"/>
                </a:solidFill>
              </a:rPr>
              <a:t> </a:t>
            </a:r>
            <a:r>
              <a:rPr lang="en-US" sz="2400" dirty="0" err="1">
                <a:solidFill>
                  <a:schemeClr val="accent1"/>
                </a:solidFill>
              </a:rPr>
              <a:t>PLoS</a:t>
            </a:r>
            <a:r>
              <a:rPr lang="en-US" sz="2400" dirty="0">
                <a:solidFill>
                  <a:schemeClr val="accent1"/>
                </a:solidFill>
              </a:rPr>
              <a:t> One, 3(2), e1679. </a:t>
            </a:r>
            <a:endParaRPr sz="2400" dirty="0">
              <a:solidFill>
                <a:schemeClr val="accent1"/>
              </a:solidFill>
            </a:endParaRPr>
          </a:p>
          <a:p>
            <a:pPr marL="457200" lvl="0" indent="-32575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400" dirty="0"/>
              <a:t>Jazz musicians inside an fMRI machine found that when they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were improvising their imagination networks were more active.</a:t>
            </a:r>
            <a:endParaRPr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457200" lvl="0" indent="-32575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400" dirty="0"/>
              <a:t>But when they just played over-learned musical sequence their executive attention network were more active.</a:t>
            </a: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03723c9b3f_0_30"/>
          <p:cNvSpPr txBox="1">
            <a:spLocks noGrp="1"/>
          </p:cNvSpPr>
          <p:nvPr>
            <p:ph type="body" idx="1"/>
          </p:nvPr>
        </p:nvSpPr>
        <p:spPr>
          <a:xfrm>
            <a:off x="838200" y="620825"/>
            <a:ext cx="10515600" cy="555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US" sz="2400" dirty="0">
                <a:solidFill>
                  <a:schemeClr val="accent1"/>
                </a:solidFill>
              </a:rPr>
              <a:t>Pisapia, N. et al, </a:t>
            </a:r>
            <a:r>
              <a:rPr lang="en-US" sz="2400" dirty="0">
                <a:solidFill>
                  <a:schemeClr val="accent6"/>
                </a:solidFill>
              </a:rPr>
              <a:t>Brain Networks for Visual Creativity : a Functional Connectivity Study of Planning a Visual Artwork,</a:t>
            </a:r>
            <a:r>
              <a:rPr lang="en-US" sz="2400" dirty="0">
                <a:solidFill>
                  <a:schemeClr val="accent1"/>
                </a:solidFill>
              </a:rPr>
              <a:t> Nature, Scientific Reports 6, Article 39185 (2016).</a:t>
            </a:r>
            <a:endParaRPr sz="2400" dirty="0"/>
          </a:p>
          <a:p>
            <a:pPr marL="457200" lvl="0" indent="-32575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400" dirty="0"/>
              <a:t>When planning an artwork: Found stronger connection between IN (Imagination Network) and EN (Executive Control Network), and this effect was enhanced in professional artists as compared to non-professional.</a:t>
            </a:r>
            <a:endParaRPr sz="2400" dirty="0"/>
          </a:p>
          <a:p>
            <a:pPr marL="457200" lvl="0" indent="-32575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400" dirty="0"/>
              <a:t>IN creates spontaneous ideas, EN approves the promising ones for further thought.</a:t>
            </a:r>
            <a:endParaRPr sz="2400" dirty="0"/>
          </a:p>
          <a:p>
            <a:pPr marL="457200" lvl="0" indent="-32575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400" dirty="0"/>
              <a:t>In other-words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pros know how to better manage the communication between the IN and ECN to be creative </a:t>
            </a:r>
            <a:r>
              <a:rPr lang="en-US" sz="2400" dirty="0"/>
              <a:t>and to produce useful creative ideas. They know how and when to dial up and down IN vs ECN. (</a:t>
            </a:r>
            <a:r>
              <a:rPr lang="en-US" sz="2400" dirty="0">
                <a:solidFill>
                  <a:schemeClr val="accent2"/>
                </a:solidFill>
              </a:rPr>
              <a:t>more about this later</a:t>
            </a:r>
            <a:r>
              <a:rPr lang="en-US" sz="2400" dirty="0"/>
              <a:t>)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3723c9b3f_0_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 Creativity be Trained, Honed or Taught?</a:t>
            </a:r>
            <a:endParaRPr/>
          </a:p>
        </p:txBody>
      </p:sp>
      <p:sp>
        <p:nvSpPr>
          <p:cNvPr id="90" name="Google Shape;90;g103723c9b3f_0_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6977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1"/>
                </a:solidFill>
              </a:rPr>
              <a:t>Berkowitz, A. L., &amp; Ansari, D. (2008). </a:t>
            </a:r>
            <a:r>
              <a:rPr lang="en-US" sz="2400" dirty="0">
                <a:solidFill>
                  <a:schemeClr val="accent6"/>
                </a:solidFill>
              </a:rPr>
              <a:t>Generation of novel motor sequences: the neural correlates of musical improvisation,</a:t>
            </a:r>
            <a:r>
              <a:rPr lang="en-US" sz="2400" dirty="0">
                <a:solidFill>
                  <a:schemeClr val="accent1"/>
                </a:solidFill>
              </a:rPr>
              <a:t> Neuroimage, 41(2), 535-543.</a:t>
            </a:r>
            <a:r>
              <a:rPr lang="en-US" sz="2400" dirty="0"/>
              <a:t> </a:t>
            </a: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3432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400" dirty="0"/>
              <a:t>Pro dancers, artists, musicians were compared with novices in their fields.</a:t>
            </a:r>
            <a:endParaRPr sz="2400" dirty="0"/>
          </a:p>
          <a:p>
            <a:pPr marL="457200" lvl="0" indent="-33432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400" dirty="0"/>
              <a:t>During mental or active improvisational sessions like compose 5 note tune or mentally compose a drawing or mentally perform a dance,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pros thought about the task differently engaging different parts of their brain than novices.</a:t>
            </a:r>
            <a:endParaRPr sz="2400" b="1" dirty="0">
              <a:solidFill>
                <a:schemeClr val="accent2">
                  <a:lumMod val="75000"/>
                </a:schemeClr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3723c9b3f_0_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 How Do We Become More Creative?</a:t>
            </a:r>
            <a:endParaRPr/>
          </a:p>
        </p:txBody>
      </p:sp>
      <p:sp>
        <p:nvSpPr>
          <p:cNvPr id="96" name="Google Shape;96;g103723c9b3f_0_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The model of the 3 brain networks suggests we want to control these networks in a way that they are not competing, so we need to structure the way we create ideas so that this competition does not happen.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Treat it like learning a skill</a:t>
            </a:r>
            <a:r>
              <a:rPr lang="en-US" dirty="0"/>
              <a:t>. Regular practice. Like learning to play an instrument. You can’t expect to be able to be creative to meet a deadline tomorrow, unless you’re trained with skills to do so.</a:t>
            </a: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Conditions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Mechanics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3723c9b3f_0_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Conditions for Creativity</a:t>
            </a:r>
            <a:endParaRPr/>
          </a:p>
        </p:txBody>
      </p:sp>
      <p:sp>
        <p:nvSpPr>
          <p:cNvPr id="102" name="Google Shape;102;g103723c9b3f_0_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Based on work of Donald MacKinnon (Berkeley) &amp; later John Cleese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US" dirty="0"/>
              <a:t>Creativity is </a:t>
            </a:r>
            <a:r>
              <a:rPr lang="en-US" dirty="0">
                <a:solidFill>
                  <a:schemeClr val="accent2"/>
                </a:solidFill>
              </a:rPr>
              <a:t>not a talent</a:t>
            </a:r>
            <a:r>
              <a:rPr lang="en-US" dirty="0"/>
              <a:t>. It is a way of operating.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US" dirty="0"/>
              <a:t>Creative people put themselves in a “</a:t>
            </a:r>
            <a:r>
              <a:rPr lang="en-US" dirty="0">
                <a:solidFill>
                  <a:schemeClr val="accent2"/>
                </a:solidFill>
              </a:rPr>
              <a:t>mood</a:t>
            </a:r>
            <a:r>
              <a:rPr lang="en-US" dirty="0"/>
              <a:t>” that allowed their natural creativity to function.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US" dirty="0"/>
              <a:t>An ability to </a:t>
            </a:r>
            <a:r>
              <a:rPr lang="en-US" dirty="0">
                <a:solidFill>
                  <a:schemeClr val="accent2"/>
                </a:solidFill>
              </a:rPr>
              <a:t>play and even to be childlike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In this state people are able to explore and discover, even though there may not be any immediate practical purpose to their play.</a:t>
            </a:r>
            <a:br>
              <a:rPr lang="en-US" dirty="0"/>
            </a:br>
            <a:r>
              <a:rPr lang="en-US" dirty="0">
                <a:solidFill>
                  <a:schemeClr val="accent2"/>
                </a:solidFill>
              </a:rPr>
              <a:t>Play for its own sake is the key</a:t>
            </a:r>
            <a:r>
              <a:rPr lang="en-US" dirty="0">
                <a:solidFill>
                  <a:schemeClr val="tx1"/>
                </a:solidFill>
              </a:rPr>
              <a:t>.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3" name="Google Shape;103;g103723c9b3f_0_51"/>
          <p:cNvPicPr preferRelativeResize="0"/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39850" y="365125"/>
            <a:ext cx="2186512" cy="13901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&amp; Closed Mode of 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95400"/>
            <a:ext cx="10515599" cy="4953000"/>
          </a:xfrm>
        </p:spPr>
        <p:txBody>
          <a:bodyPr>
            <a:normAutofit/>
          </a:bodyPr>
          <a:lstStyle/>
          <a:p>
            <a:pPr lvl="1">
              <a:buFont typeface="Arial" charset="0"/>
              <a:buChar char="•"/>
            </a:pPr>
            <a:r>
              <a:rPr lang="en-US" sz="2800" dirty="0"/>
              <a:t>You can describe the way people work in these two ways.</a:t>
            </a:r>
          </a:p>
          <a:p>
            <a:pPr lvl="1">
              <a:buFont typeface="Arial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Closed mode </a:t>
            </a:r>
            <a:r>
              <a:rPr lang="en-US" sz="2800" dirty="0"/>
              <a:t>is the mode we are in most of the time when we are at work.</a:t>
            </a:r>
          </a:p>
          <a:p>
            <a:pPr lvl="1">
              <a:buFont typeface="Arial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Creativity is not possible in the closed mode.</a:t>
            </a:r>
          </a:p>
          <a:p>
            <a:pPr lvl="1">
              <a:buFont typeface="Arial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Open mode </a:t>
            </a:r>
            <a:r>
              <a:rPr lang="en-US" sz="2800" dirty="0"/>
              <a:t>is more relaxed, less purposeful, more contemplative, and more inclined to humor.</a:t>
            </a:r>
          </a:p>
          <a:p>
            <a:pPr lvl="1">
              <a:buFont typeface="Arial" charset="0"/>
              <a:buChar char="•"/>
            </a:pPr>
            <a:r>
              <a:rPr lang="en-US" sz="2800" dirty="0"/>
              <a:t>The </a:t>
            </a:r>
            <a:r>
              <a:rPr lang="en-US" sz="2800" dirty="0">
                <a:solidFill>
                  <a:srgbClr val="00B050"/>
                </a:solidFill>
              </a:rPr>
              <a:t>open mode is more playful </a:t>
            </a:r>
            <a:r>
              <a:rPr lang="en-US" sz="2800" dirty="0"/>
              <a:t>and curiosity can operate for its own sake since there is less pressure to get to a particular goal quickly.</a:t>
            </a:r>
          </a:p>
          <a:p>
            <a:pPr lvl="1">
              <a:buFont typeface="Arial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Play allows our natural creativity to surface. </a:t>
            </a:r>
          </a:p>
        </p:txBody>
      </p:sp>
    </p:spTree>
    <p:extLst>
      <p:ext uri="{BB962C8B-B14F-4D97-AF65-F5344CB8AC3E}">
        <p14:creationId xmlns:p14="http://schemas.microsoft.com/office/powerpoint/2010/main" val="114396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Conditions Necessary to be More Creative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145" y="1143000"/>
            <a:ext cx="10373710" cy="4572000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2"/>
                </a:solidFill>
              </a:rPr>
              <a:t>Space</a:t>
            </a: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Cannot be creative in your “work” environment </a:t>
            </a:r>
            <a:r>
              <a:rPr lang="en-US" sz="2000" dirty="0"/>
              <a:t>since there you are focused on getting the job done. You are in closed mode. You need a space that gets you away from that.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2"/>
                </a:solidFill>
              </a:rPr>
              <a:t>Time</a:t>
            </a: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Creative time must be scheduled (90 minutes) </a:t>
            </a:r>
            <a:r>
              <a:rPr lang="en-US" sz="2000" dirty="0"/>
              <a:t>– a specific start time and end time. Otherwise it is too easy to drift back to work mode.</a:t>
            </a:r>
          </a:p>
          <a:p>
            <a:pPr lvl="1"/>
            <a:r>
              <a:rPr lang="en-US" sz="2000" dirty="0"/>
              <a:t>Must not use the Space/Time Oasis to sneak back to get work done.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2"/>
                </a:solidFill>
              </a:rPr>
              <a:t>Deferring Decisions</a:t>
            </a:r>
          </a:p>
          <a:p>
            <a:pPr lvl="1"/>
            <a:r>
              <a:rPr lang="en-US" sz="2000" dirty="0"/>
              <a:t>More creative people are willing </a:t>
            </a:r>
            <a:r>
              <a:rPr lang="en-US" sz="2000" dirty="0">
                <a:solidFill>
                  <a:srgbClr val="00B050"/>
                </a:solidFill>
              </a:rPr>
              <a:t>to tolerate the discomfort of not solving the problem quickly</a:t>
            </a:r>
            <a:r>
              <a:rPr lang="en-US" sz="2000" dirty="0">
                <a:solidFill>
                  <a:schemeClr val="accent6"/>
                </a:solidFill>
              </a:rPr>
              <a:t> </a:t>
            </a:r>
            <a:r>
              <a:rPr lang="en-US" sz="2000" dirty="0"/>
              <a:t>in order that they may discover a much better and more original solution.</a:t>
            </a:r>
          </a:p>
          <a:p>
            <a:pPr lvl="1"/>
            <a:r>
              <a:rPr lang="en-US" sz="2000" dirty="0"/>
              <a:t>Deferring decisions makes people in meetings uncomfortable (especially in a results driven world) and has to be overcome in order for creativity to  happen.</a:t>
            </a:r>
          </a:p>
        </p:txBody>
      </p:sp>
    </p:spTree>
    <p:extLst>
      <p:ext uri="{BB962C8B-B14F-4D97-AF65-F5344CB8AC3E}">
        <p14:creationId xmlns:p14="http://schemas.microsoft.com/office/powerpoint/2010/main" val="3229762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8276" y="381000"/>
            <a:ext cx="10489324" cy="4953000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dirty="0">
                <a:solidFill>
                  <a:schemeClr val="accent2"/>
                </a:solidFill>
              </a:rPr>
              <a:t>Confidence</a:t>
            </a:r>
          </a:p>
          <a:p>
            <a:pPr lvl="1"/>
            <a:r>
              <a:rPr lang="en-US" dirty="0"/>
              <a:t>You need confidence to be free to play. </a:t>
            </a:r>
            <a:r>
              <a:rPr lang="en-US" dirty="0">
                <a:solidFill>
                  <a:srgbClr val="00B050"/>
                </a:solidFill>
              </a:rPr>
              <a:t>Open to trying anything without fear of it not working.</a:t>
            </a:r>
          </a:p>
          <a:p>
            <a:pPr lvl="1"/>
            <a:r>
              <a:rPr lang="en-US" dirty="0"/>
              <a:t>You cannot be playful if you are frightened of being wrong.</a:t>
            </a:r>
          </a:p>
          <a:p>
            <a:pPr lvl="1"/>
            <a:r>
              <a:rPr lang="en-US" dirty="0"/>
              <a:t>In your creative oasis you play with ideas, you do not judge them.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US" dirty="0">
                <a:solidFill>
                  <a:schemeClr val="accent2"/>
                </a:solidFill>
              </a:rPr>
              <a:t>Humor</a:t>
            </a:r>
          </a:p>
          <a:p>
            <a:pPr lvl="1"/>
            <a:r>
              <a:rPr lang="en-US" dirty="0"/>
              <a:t>Humor gets us from closed mode to open mode faster than anything else.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Laughter creates relaxation &amp; humor widens our perspective.</a:t>
            </a:r>
          </a:p>
          <a:p>
            <a:pPr lvl="1"/>
            <a:r>
              <a:rPr lang="en-US" dirty="0"/>
              <a:t>Do not confuse being serious with being solemn. Laughter does not make what you are working on less serious.</a:t>
            </a:r>
          </a:p>
        </p:txBody>
      </p:sp>
    </p:spTree>
    <p:extLst>
      <p:ext uri="{BB962C8B-B14F-4D97-AF65-F5344CB8AC3E}">
        <p14:creationId xmlns:p14="http://schemas.microsoft.com/office/powerpoint/2010/main" val="40637968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6855" y="1828800"/>
            <a:ext cx="9669517" cy="2627586"/>
          </a:xfrm>
        </p:spPr>
        <p:txBody>
          <a:bodyPr/>
          <a:lstStyle/>
          <a:p>
            <a:r>
              <a:rPr lang="en-US" dirty="0"/>
              <a:t>When the creative “work” is done and you now have to implement the decisions, being creative is bad. Now it’s time for the Closed Mode.</a:t>
            </a:r>
          </a:p>
          <a:p>
            <a:r>
              <a:rPr lang="en-US" dirty="0"/>
              <a:t>But after implementation and you are reviewing the feedback, open mode is good again.</a:t>
            </a:r>
          </a:p>
        </p:txBody>
      </p:sp>
    </p:spTree>
    <p:extLst>
      <p:ext uri="{BB962C8B-B14F-4D97-AF65-F5344CB8AC3E}">
        <p14:creationId xmlns:p14="http://schemas.microsoft.com/office/powerpoint/2010/main" val="1430862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37F66-153F-934C-A1AA-EC2342D17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Collaboration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27C1F9-2720-684E-969F-C71E1852F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90688"/>
            <a:ext cx="11172569" cy="4351338"/>
          </a:xfrm>
        </p:spPr>
        <p:txBody>
          <a:bodyPr>
            <a:normAutofit/>
          </a:bodyPr>
          <a:lstStyle/>
          <a:p>
            <a:r>
              <a:rPr lang="en-US" dirty="0"/>
              <a:t>Steven Johnson – American popular science author &amp; media theorist</a:t>
            </a:r>
          </a:p>
          <a:p>
            <a:r>
              <a:rPr lang="en-US" dirty="0"/>
              <a:t>“Where Good Ideas Come From”</a:t>
            </a:r>
          </a:p>
          <a:p>
            <a:r>
              <a:rPr lang="en-US" dirty="0">
                <a:solidFill>
                  <a:schemeClr val="accent2"/>
                </a:solidFill>
              </a:rPr>
              <a:t>Myth of the </a:t>
            </a:r>
            <a:r>
              <a:rPr lang="en-US" dirty="0"/>
              <a:t>brilliant </a:t>
            </a:r>
            <a:r>
              <a:rPr lang="en-US" dirty="0">
                <a:solidFill>
                  <a:schemeClr val="accent2"/>
                </a:solidFill>
              </a:rPr>
              <a:t>individual</a:t>
            </a:r>
            <a:r>
              <a:rPr lang="en-US" dirty="0"/>
              <a:t> in a </a:t>
            </a:r>
            <a:r>
              <a:rPr lang="en-US" dirty="0">
                <a:solidFill>
                  <a:schemeClr val="accent2"/>
                </a:solidFill>
              </a:rPr>
              <a:t>Eureka Moment</a:t>
            </a:r>
            <a:r>
              <a:rPr lang="en-US" dirty="0"/>
              <a:t>.</a:t>
            </a:r>
          </a:p>
          <a:p>
            <a:r>
              <a:rPr lang="en-US" dirty="0"/>
              <a:t>There is a </a:t>
            </a:r>
            <a:r>
              <a:rPr lang="en-US" dirty="0">
                <a:solidFill>
                  <a:schemeClr val="accent2"/>
                </a:solidFill>
              </a:rPr>
              <a:t>long gestation period </a:t>
            </a:r>
            <a:r>
              <a:rPr lang="en-US" dirty="0"/>
              <a:t>before a good idea emerges.</a:t>
            </a:r>
          </a:p>
          <a:p>
            <a:r>
              <a:rPr lang="en-US" dirty="0"/>
              <a:t>It comes from </a:t>
            </a:r>
            <a:r>
              <a:rPr lang="en-US" dirty="0">
                <a:solidFill>
                  <a:schemeClr val="accent2"/>
                </a:solidFill>
              </a:rPr>
              <a:t>random collisions </a:t>
            </a:r>
            <a:r>
              <a:rPr lang="en-US" dirty="0"/>
              <a:t>with other ideas from other people over long periods of time.</a:t>
            </a:r>
          </a:p>
          <a:p>
            <a:endParaRPr lang="en-US" dirty="0"/>
          </a:p>
          <a:p>
            <a:r>
              <a:rPr lang="en-US" u="sng" dirty="0">
                <a:hlinkClick r:id="rId2"/>
              </a:rPr>
              <a:t>https://www.youtube.com/watch?v=NugRZGDbPFU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11EA610-B76C-564A-B42A-17585AF66C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478531" y="365125"/>
            <a:ext cx="1143888" cy="13255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2865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B443A3-46F0-5D4A-BCF1-0ACBA21FED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51787" y="228600"/>
            <a:ext cx="6688427" cy="3200400"/>
          </a:xfrm>
          <a:prstGeom prst="rect">
            <a:avLst/>
          </a:prstGeom>
          <a:ln>
            <a:solidFill>
              <a:schemeClr val="tx1">
                <a:lumMod val="65000"/>
              </a:schemeClr>
            </a:solidFill>
          </a:ln>
          <a:effectLst>
            <a:softEdge rad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2AD065-0140-CE49-8635-7184FA21226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00201" y="3834316"/>
            <a:ext cx="5371437" cy="2795085"/>
          </a:xfrm>
          <a:prstGeom prst="rect">
            <a:avLst/>
          </a:prstGeom>
          <a:ln>
            <a:solidFill>
              <a:schemeClr val="tx1">
                <a:lumMod val="65000"/>
              </a:schemeClr>
            </a:solidFill>
          </a:ln>
          <a:effectLst>
            <a:softEdge rad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B18F1F8-3D90-E247-9907-FCE73E8CB8D1}"/>
              </a:ext>
            </a:extLst>
          </p:cNvPr>
          <p:cNvSpPr txBox="1"/>
          <p:nvPr/>
        </p:nvSpPr>
        <p:spPr>
          <a:xfrm>
            <a:off x="1638963" y="3429001"/>
            <a:ext cx="8914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Electronic Visualization Laboratory, University of Illinois at Chicago</a:t>
            </a:r>
          </a:p>
        </p:txBody>
      </p:sp>
      <p:pic>
        <p:nvPicPr>
          <p:cNvPr id="11" name="Picture 10" descr="GMRandyNew.tif">
            <a:extLst>
              <a:ext uri="{FF2B5EF4-FFF2-40B4-BE49-F238E27FC236}">
                <a16:creationId xmlns:a16="http://schemas.microsoft.com/office/drawing/2014/main" id="{A818A25A-16AD-9744-B651-88B3B50D3F4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3253" y="3813572"/>
            <a:ext cx="3519785" cy="2815828"/>
          </a:xfrm>
          <a:prstGeom prst="rect">
            <a:avLst/>
          </a:prstGeom>
          <a:ln>
            <a:solidFill>
              <a:schemeClr val="tx1">
                <a:lumMod val="65000"/>
              </a:schemeClr>
            </a:solidFill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581421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6AB79-7CE7-D54D-A923-0325FEBF0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Single Variable That Explains What Really Causes Career Success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22219-BEF8-C540-A140-37DDE8A439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58152"/>
            <a:ext cx="10913076" cy="679621"/>
          </a:xfrm>
        </p:spPr>
        <p:txBody>
          <a:bodyPr>
            <a:normAutofit/>
          </a:bodyPr>
          <a:lstStyle/>
          <a:p>
            <a:r>
              <a:rPr lang="en-US" dirty="0"/>
              <a:t>Ron Burt – University of Chicago  Booth School of Business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427FC64-9E6C-DE4E-9D51-B5CC6DFFB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0724" y="2337773"/>
            <a:ext cx="4963212" cy="3820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C602A6-2C90-7D4C-969E-A788FD328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775" y="2923131"/>
            <a:ext cx="3124199" cy="26499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B72DA0-315A-9649-9588-44E942533015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8974" y="2686027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838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DEA12-8390-EB4D-871C-F68DB9DA8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4E46B-B45F-0249-AAAA-E3FD380C4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14412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Disney Animators – fast and furious sketching.</a:t>
            </a:r>
          </a:p>
          <a:p>
            <a:r>
              <a:rPr lang="en-US" dirty="0"/>
              <a:t>Pick the medium you are most comfortable with getting the most ideas out as fast as possible – paper, typing, drawing, </a:t>
            </a:r>
            <a:r>
              <a:rPr lang="en-US" dirty="0" err="1"/>
              <a:t>postits</a:t>
            </a:r>
            <a:r>
              <a:rPr lang="en-US" dirty="0"/>
              <a:t> etc. </a:t>
            </a:r>
          </a:p>
          <a:p>
            <a:r>
              <a:rPr lang="en-US" dirty="0"/>
              <a:t>It </a:t>
            </a:r>
            <a:r>
              <a:rPr lang="en-US" dirty="0">
                <a:solidFill>
                  <a:srgbClr val="C00000"/>
                </a:solidFill>
              </a:rPr>
              <a:t>cannot just be thinking to yourself</a:t>
            </a:r>
            <a:r>
              <a:rPr lang="en-US" dirty="0"/>
              <a:t>. Your working memory can only hold ~7 things at a time.</a:t>
            </a:r>
          </a:p>
          <a:p>
            <a:r>
              <a:rPr lang="en-US" dirty="0"/>
              <a:t>There are many possible methods.</a:t>
            </a:r>
          </a:p>
          <a:p>
            <a:r>
              <a:rPr lang="en-US" dirty="0"/>
              <a:t>First time you do these you will feel subconscious &amp; it may not be rewarding. </a:t>
            </a:r>
          </a:p>
          <a:p>
            <a:r>
              <a:rPr lang="en-US" dirty="0"/>
              <a:t>It takes </a:t>
            </a:r>
            <a:r>
              <a:rPr lang="en-US" b="1" dirty="0">
                <a:solidFill>
                  <a:schemeClr val="accent6"/>
                </a:solidFill>
              </a:rPr>
              <a:t>practice</a:t>
            </a:r>
            <a:r>
              <a:rPr lang="en-US" dirty="0"/>
              <a:t> to figure out which methods work best for you.</a:t>
            </a:r>
          </a:p>
          <a:p>
            <a:r>
              <a:rPr lang="en-US" dirty="0"/>
              <a:t>Brainstorm on your own first, then bring your ideas to a meeting.</a:t>
            </a:r>
          </a:p>
        </p:txBody>
      </p:sp>
    </p:spTree>
    <p:extLst>
      <p:ext uri="{BB962C8B-B14F-4D97-AF65-F5344CB8AC3E}">
        <p14:creationId xmlns:p14="http://schemas.microsoft.com/office/powerpoint/2010/main" val="38077170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C034D0-F044-534F-B23E-253CDD1D4ED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5-Point Star 4">
            <a:extLst>
              <a:ext uri="{FF2B5EF4-FFF2-40B4-BE49-F238E27FC236}">
                <a16:creationId xmlns:a16="http://schemas.microsoft.com/office/drawing/2014/main" id="{6CE657C2-CD70-084B-8B9C-BA35E8D8D844}"/>
              </a:ext>
            </a:extLst>
          </p:cNvPr>
          <p:cNvSpPr/>
          <p:nvPr/>
        </p:nvSpPr>
        <p:spPr>
          <a:xfrm>
            <a:off x="2218889" y="1907371"/>
            <a:ext cx="231228" cy="231228"/>
          </a:xfrm>
          <a:prstGeom prst="star5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5-Point Star 5">
            <a:extLst>
              <a:ext uri="{FF2B5EF4-FFF2-40B4-BE49-F238E27FC236}">
                <a16:creationId xmlns:a16="http://schemas.microsoft.com/office/drawing/2014/main" id="{B278EFC5-945F-DD42-A764-1C543B1B26D6}"/>
              </a:ext>
            </a:extLst>
          </p:cNvPr>
          <p:cNvSpPr/>
          <p:nvPr/>
        </p:nvSpPr>
        <p:spPr>
          <a:xfrm>
            <a:off x="8346464" y="2879839"/>
            <a:ext cx="231228" cy="231228"/>
          </a:xfrm>
          <a:prstGeom prst="star5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5-Point Star 6">
            <a:extLst>
              <a:ext uri="{FF2B5EF4-FFF2-40B4-BE49-F238E27FC236}">
                <a16:creationId xmlns:a16="http://schemas.microsoft.com/office/drawing/2014/main" id="{A5922F0C-3C7D-BB42-B88F-C15C20924525}"/>
              </a:ext>
            </a:extLst>
          </p:cNvPr>
          <p:cNvSpPr/>
          <p:nvPr/>
        </p:nvSpPr>
        <p:spPr>
          <a:xfrm>
            <a:off x="9283283" y="2849859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5-Point Star 7">
            <a:extLst>
              <a:ext uri="{FF2B5EF4-FFF2-40B4-BE49-F238E27FC236}">
                <a16:creationId xmlns:a16="http://schemas.microsoft.com/office/drawing/2014/main" id="{60EF25F2-D17B-704D-ABE2-06FD86A8F411}"/>
              </a:ext>
            </a:extLst>
          </p:cNvPr>
          <p:cNvSpPr/>
          <p:nvPr/>
        </p:nvSpPr>
        <p:spPr>
          <a:xfrm>
            <a:off x="10315666" y="2829179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5-Point Star 8">
            <a:extLst>
              <a:ext uri="{FF2B5EF4-FFF2-40B4-BE49-F238E27FC236}">
                <a16:creationId xmlns:a16="http://schemas.microsoft.com/office/drawing/2014/main" id="{39BCB7A3-7510-5241-8343-2AC23059F7B8}"/>
              </a:ext>
            </a:extLst>
          </p:cNvPr>
          <p:cNvSpPr/>
          <p:nvPr/>
        </p:nvSpPr>
        <p:spPr>
          <a:xfrm>
            <a:off x="10401300" y="4298731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5-Point Star 9">
            <a:extLst>
              <a:ext uri="{FF2B5EF4-FFF2-40B4-BE49-F238E27FC236}">
                <a16:creationId xmlns:a16="http://schemas.microsoft.com/office/drawing/2014/main" id="{A8733C29-8ECE-764A-BA2D-E667CEF35014}"/>
              </a:ext>
            </a:extLst>
          </p:cNvPr>
          <p:cNvSpPr/>
          <p:nvPr/>
        </p:nvSpPr>
        <p:spPr>
          <a:xfrm>
            <a:off x="10393289" y="5187510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>
            <a:extLst>
              <a:ext uri="{FF2B5EF4-FFF2-40B4-BE49-F238E27FC236}">
                <a16:creationId xmlns:a16="http://schemas.microsoft.com/office/drawing/2014/main" id="{8C2819AF-3E38-EB4F-B1C2-F9BC1C80B1EF}"/>
              </a:ext>
            </a:extLst>
          </p:cNvPr>
          <p:cNvSpPr/>
          <p:nvPr/>
        </p:nvSpPr>
        <p:spPr>
          <a:xfrm>
            <a:off x="8319002" y="4241700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5-Point Star 12">
            <a:extLst>
              <a:ext uri="{FF2B5EF4-FFF2-40B4-BE49-F238E27FC236}">
                <a16:creationId xmlns:a16="http://schemas.microsoft.com/office/drawing/2014/main" id="{A97AB7CF-FEB2-A344-A240-B6FA511F7B69}"/>
              </a:ext>
            </a:extLst>
          </p:cNvPr>
          <p:cNvSpPr/>
          <p:nvPr/>
        </p:nvSpPr>
        <p:spPr>
          <a:xfrm>
            <a:off x="8337761" y="5069698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5-Point Star 13">
            <a:extLst>
              <a:ext uri="{FF2B5EF4-FFF2-40B4-BE49-F238E27FC236}">
                <a16:creationId xmlns:a16="http://schemas.microsoft.com/office/drawing/2014/main" id="{D759C746-B24E-5547-96FA-D37E923F31D4}"/>
              </a:ext>
            </a:extLst>
          </p:cNvPr>
          <p:cNvSpPr/>
          <p:nvPr/>
        </p:nvSpPr>
        <p:spPr>
          <a:xfrm>
            <a:off x="9336245" y="5126548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5-Point Star 14">
            <a:extLst>
              <a:ext uri="{FF2B5EF4-FFF2-40B4-BE49-F238E27FC236}">
                <a16:creationId xmlns:a16="http://schemas.microsoft.com/office/drawing/2014/main" id="{2195819F-B304-224D-A075-3B29AD4BED0E}"/>
              </a:ext>
            </a:extLst>
          </p:cNvPr>
          <p:cNvSpPr/>
          <p:nvPr/>
        </p:nvSpPr>
        <p:spPr>
          <a:xfrm>
            <a:off x="4955628" y="3397470"/>
            <a:ext cx="231228" cy="231228"/>
          </a:xfrm>
          <a:prstGeom prst="star5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5-Point Star 15">
            <a:extLst>
              <a:ext uri="{FF2B5EF4-FFF2-40B4-BE49-F238E27FC236}">
                <a16:creationId xmlns:a16="http://schemas.microsoft.com/office/drawing/2014/main" id="{55B05180-546F-B640-937E-31896FA796AC}"/>
              </a:ext>
            </a:extLst>
          </p:cNvPr>
          <p:cNvSpPr/>
          <p:nvPr/>
        </p:nvSpPr>
        <p:spPr>
          <a:xfrm>
            <a:off x="4955628" y="3770587"/>
            <a:ext cx="231228" cy="231228"/>
          </a:xfrm>
          <a:prstGeom prst="star5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5-Point Star 16">
            <a:extLst>
              <a:ext uri="{FF2B5EF4-FFF2-40B4-BE49-F238E27FC236}">
                <a16:creationId xmlns:a16="http://schemas.microsoft.com/office/drawing/2014/main" id="{CC81DBD1-896F-DD41-8D29-6A49E4E81C54}"/>
              </a:ext>
            </a:extLst>
          </p:cNvPr>
          <p:cNvSpPr/>
          <p:nvPr/>
        </p:nvSpPr>
        <p:spPr>
          <a:xfrm>
            <a:off x="4955628" y="4183117"/>
            <a:ext cx="231228" cy="231228"/>
          </a:xfrm>
          <a:prstGeom prst="star5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5-Point Star 17">
            <a:extLst>
              <a:ext uri="{FF2B5EF4-FFF2-40B4-BE49-F238E27FC236}">
                <a16:creationId xmlns:a16="http://schemas.microsoft.com/office/drawing/2014/main" id="{981A3EC2-E5BF-EA4D-B50D-2A2CD94F763F}"/>
              </a:ext>
            </a:extLst>
          </p:cNvPr>
          <p:cNvSpPr/>
          <p:nvPr/>
        </p:nvSpPr>
        <p:spPr>
          <a:xfrm>
            <a:off x="2198385" y="1039669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5-Point Star 18">
            <a:extLst>
              <a:ext uri="{FF2B5EF4-FFF2-40B4-BE49-F238E27FC236}">
                <a16:creationId xmlns:a16="http://schemas.microsoft.com/office/drawing/2014/main" id="{2957F344-4A65-CC48-9B39-4E0D0C4BC009}"/>
              </a:ext>
            </a:extLst>
          </p:cNvPr>
          <p:cNvSpPr/>
          <p:nvPr/>
        </p:nvSpPr>
        <p:spPr>
          <a:xfrm>
            <a:off x="3220388" y="1973017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5-Point Star 19">
            <a:extLst>
              <a:ext uri="{FF2B5EF4-FFF2-40B4-BE49-F238E27FC236}">
                <a16:creationId xmlns:a16="http://schemas.microsoft.com/office/drawing/2014/main" id="{13A29BF6-33D6-3E49-A4B2-0D9BDFFE859A}"/>
              </a:ext>
            </a:extLst>
          </p:cNvPr>
          <p:cNvSpPr/>
          <p:nvPr/>
        </p:nvSpPr>
        <p:spPr>
          <a:xfrm>
            <a:off x="3228573" y="2790497"/>
            <a:ext cx="231228" cy="23122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5-Point Star 20">
            <a:extLst>
              <a:ext uri="{FF2B5EF4-FFF2-40B4-BE49-F238E27FC236}">
                <a16:creationId xmlns:a16="http://schemas.microsoft.com/office/drawing/2014/main" id="{D1678A27-4E32-B44F-8871-8C9B972552FD}"/>
              </a:ext>
            </a:extLst>
          </p:cNvPr>
          <p:cNvSpPr/>
          <p:nvPr/>
        </p:nvSpPr>
        <p:spPr>
          <a:xfrm>
            <a:off x="3220388" y="1123842"/>
            <a:ext cx="231228" cy="231228"/>
          </a:xfrm>
          <a:prstGeom prst="star5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7692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9B25C-F610-2746-AEEA-8114862C4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</a:t>
            </a:r>
            <a:r>
              <a:rPr lang="en-US" dirty="0" err="1"/>
              <a:t>SAGEable</a:t>
            </a:r>
            <a:r>
              <a:rPr lang="en-US" dirty="0"/>
              <a:t> 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B8D35-CFE8-AC49-B4A1-7CC17B327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326773"/>
            <a:ext cx="11360800" cy="4555200"/>
          </a:xfrm>
        </p:spPr>
        <p:txBody>
          <a:bodyPr/>
          <a:lstStyle/>
          <a:p>
            <a:r>
              <a:rPr lang="en-US" dirty="0"/>
              <a:t>Concept Wall</a:t>
            </a:r>
          </a:p>
          <a:p>
            <a:r>
              <a:rPr lang="en-US" dirty="0"/>
              <a:t>10 ideas in 10 mins</a:t>
            </a:r>
          </a:p>
          <a:p>
            <a:r>
              <a:rPr lang="en-US" b="1" dirty="0"/>
              <a:t>101 ideas </a:t>
            </a:r>
            <a:r>
              <a:rPr lang="en-US" dirty="0"/>
              <a:t>– </a:t>
            </a:r>
            <a:r>
              <a:rPr lang="en-US" sz="2400" dirty="0"/>
              <a:t>allow more flexibility to give bad ideas</a:t>
            </a:r>
            <a:endParaRPr lang="en-US" dirty="0"/>
          </a:p>
          <a:p>
            <a:r>
              <a:rPr lang="en-US" b="1" dirty="0"/>
              <a:t>Blend ideas</a:t>
            </a:r>
          </a:p>
          <a:p>
            <a:r>
              <a:rPr lang="en-US" b="1" dirty="0"/>
              <a:t>See Inspiration </a:t>
            </a:r>
            <a:r>
              <a:rPr lang="en-US" dirty="0"/>
              <a:t>(post pictures)</a:t>
            </a:r>
          </a:p>
          <a:p>
            <a:r>
              <a:rPr lang="en-US" b="1" dirty="0"/>
              <a:t>Bias</a:t>
            </a:r>
            <a:r>
              <a:rPr lang="en-US" dirty="0"/>
              <a:t> – </a:t>
            </a:r>
            <a:r>
              <a:rPr lang="en-US" sz="2400" dirty="0"/>
              <a:t>we love our own ideas; don’t let confident voices drown others out</a:t>
            </a:r>
            <a:endParaRPr lang="en-US" dirty="0"/>
          </a:p>
          <a:p>
            <a:r>
              <a:rPr lang="en-US" dirty="0"/>
              <a:t>Anonymous post</a:t>
            </a:r>
          </a:p>
          <a:p>
            <a:r>
              <a:rPr lang="en-US" dirty="0"/>
              <a:t>Write an idea and pass it to next person to add </a:t>
            </a:r>
            <a:r>
              <a:rPr lang="en-US" sz="2400" dirty="0"/>
              <a:t>(6 people, 3 ideas, 5 minutes)</a:t>
            </a:r>
          </a:p>
          <a:p>
            <a:r>
              <a:rPr lang="en-US" dirty="0"/>
              <a:t>Use a collaborative cloud service (like SAGE3 </a:t>
            </a:r>
            <a:r>
              <a:rPr lang="en-US" dirty="0">
                <a:sym typeface="Wingdings" pitchFamily="2" charset="2"/>
              </a:rPr>
              <a:t>)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F32E00-3E70-694C-96C0-B14490505439}"/>
              </a:ext>
            </a:extLst>
          </p:cNvPr>
          <p:cNvSpPr/>
          <p:nvPr/>
        </p:nvSpPr>
        <p:spPr>
          <a:xfrm>
            <a:off x="8340638" y="1412869"/>
            <a:ext cx="393828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Quantity over quality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Don’t judge any ideas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Encourage wild ideas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Build on the ideas of others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Work independently at first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F50A3D-49C1-3346-839D-F4AE9FA188D9}"/>
              </a:ext>
            </a:extLst>
          </p:cNvPr>
          <p:cNvSpPr txBox="1"/>
          <p:nvPr/>
        </p:nvSpPr>
        <p:spPr>
          <a:xfrm>
            <a:off x="7764905" y="895324"/>
            <a:ext cx="35076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Open Mode Mantra</a:t>
            </a:r>
          </a:p>
        </p:txBody>
      </p:sp>
      <p:sp>
        <p:nvSpPr>
          <p:cNvPr id="7" name="5-Point Star 6">
            <a:extLst>
              <a:ext uri="{FF2B5EF4-FFF2-40B4-BE49-F238E27FC236}">
                <a16:creationId xmlns:a16="http://schemas.microsoft.com/office/drawing/2014/main" id="{1E33182D-D7A4-E849-B6D2-2C8CA731EBA5}"/>
              </a:ext>
            </a:extLst>
          </p:cNvPr>
          <p:cNvSpPr/>
          <p:nvPr/>
        </p:nvSpPr>
        <p:spPr>
          <a:xfrm>
            <a:off x="6096000" y="772358"/>
            <a:ext cx="508000" cy="492838"/>
          </a:xfrm>
          <a:prstGeom prst="star5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16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871BC-8B64-2D49-BAD1-25AAB0160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101 Ideas – Persistent Evolving Idea Board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E96F10-F208-164A-9EF4-80B1212C984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07776"/>
            <a:ext cx="12192000" cy="34424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EFAE16-4F04-AD4C-9A70-7DBFCF0E0D3D}"/>
              </a:ext>
            </a:extLst>
          </p:cNvPr>
          <p:cNvSpPr txBox="1"/>
          <p:nvPr/>
        </p:nvSpPr>
        <p:spPr>
          <a:xfrm>
            <a:off x="508000" y="5328356"/>
            <a:ext cx="14788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F65394-9E71-A44D-BCD4-20390A984CB4}"/>
              </a:ext>
            </a:extLst>
          </p:cNvPr>
          <p:cNvSpPr txBox="1"/>
          <p:nvPr/>
        </p:nvSpPr>
        <p:spPr>
          <a:xfrm>
            <a:off x="4492977" y="5328355"/>
            <a:ext cx="14788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6364F-CDA2-7D42-9D88-18A0F9F7884C}"/>
              </a:ext>
            </a:extLst>
          </p:cNvPr>
          <p:cNvSpPr txBox="1"/>
          <p:nvPr/>
        </p:nvSpPr>
        <p:spPr>
          <a:xfrm>
            <a:off x="2709334" y="5328355"/>
            <a:ext cx="14788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275737-6BAE-794E-90C1-CC5A323D0958}"/>
              </a:ext>
            </a:extLst>
          </p:cNvPr>
          <p:cNvSpPr txBox="1"/>
          <p:nvPr/>
        </p:nvSpPr>
        <p:spPr>
          <a:xfrm>
            <a:off x="6524978" y="5328355"/>
            <a:ext cx="1478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Ideas from Within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D5E64-4118-CA4F-92C8-EC37FC4D6BC9}"/>
              </a:ext>
            </a:extLst>
          </p:cNvPr>
          <p:cNvSpPr txBox="1"/>
          <p:nvPr/>
        </p:nvSpPr>
        <p:spPr>
          <a:xfrm>
            <a:off x="8472309" y="5301619"/>
            <a:ext cx="1478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Ideas from Without</a:t>
            </a:r>
          </a:p>
        </p:txBody>
      </p:sp>
    </p:spTree>
    <p:extLst>
      <p:ext uri="{BB962C8B-B14F-4D97-AF65-F5344CB8AC3E}">
        <p14:creationId xmlns:p14="http://schemas.microsoft.com/office/powerpoint/2010/main" val="1865201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1C315B-1B71-3A46-89E1-3B2C6CACB84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7108" y="1245870"/>
            <a:ext cx="9551963" cy="53729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2571E4-BA96-1147-9E4C-EA1DBEC22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365125"/>
            <a:ext cx="11821885" cy="1325563"/>
          </a:xfrm>
        </p:spPr>
        <p:txBody>
          <a:bodyPr>
            <a:normAutofit/>
          </a:bodyPr>
          <a:lstStyle/>
          <a:p>
            <a:r>
              <a:rPr lang="en-US" sz="4000" dirty="0"/>
              <a:t>101 Ideas / See Inspiration – BMW Wall of Inspiration</a:t>
            </a:r>
          </a:p>
        </p:txBody>
      </p:sp>
    </p:spTree>
    <p:extLst>
      <p:ext uri="{BB962C8B-B14F-4D97-AF65-F5344CB8AC3E}">
        <p14:creationId xmlns:p14="http://schemas.microsoft.com/office/powerpoint/2010/main" val="14889171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999A3-DDB0-9F4F-8E1C-36ECFB037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Persistent Evolving Ideas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217C78-34A9-414B-8C83-555ED0ADD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318" y="1451537"/>
            <a:ext cx="6900202" cy="460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735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D4A7B-1673-AD41-BCD8-E4A444657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 Inspiration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647A83-ABFC-1D40-99E9-18E46BF053A1}"/>
              </a:ext>
            </a:extLst>
          </p:cNvPr>
          <p:cNvSpPr/>
          <p:nvPr/>
        </p:nvSpPr>
        <p:spPr>
          <a:xfrm>
            <a:off x="4679876" y="6299396"/>
            <a:ext cx="36022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miro.com</a:t>
            </a:r>
            <a:r>
              <a:rPr lang="en-US" dirty="0"/>
              <a:t>/app/board/o9J_kpCBBfc=/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48CAAB-03BB-814D-8AEF-C74D4345AF7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49987" y="1509170"/>
            <a:ext cx="7236259" cy="452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4571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A39BE-83BC-264E-BC8B-1F3077881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University of Michigan</a:t>
            </a:r>
            <a:br>
              <a:rPr lang="en-US" dirty="0"/>
            </a:br>
            <a:r>
              <a:rPr lang="en-US" dirty="0"/>
              <a:t>Atmospheric Sciences Department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0EAA45C4-40F4-B642-AE98-74CEEC54E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0" y="1827943"/>
            <a:ext cx="5674783" cy="42560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B8102666-17B5-5F47-9BE4-1B6C822ED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8210" y="1827944"/>
            <a:ext cx="5674783" cy="42560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96453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E6756-E5A0-F947-9288-C5AC6C3A0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843" y="365125"/>
            <a:ext cx="11742820" cy="1325563"/>
          </a:xfrm>
        </p:spPr>
        <p:txBody>
          <a:bodyPr>
            <a:normAutofit/>
          </a:bodyPr>
          <a:lstStyle/>
          <a:p>
            <a:r>
              <a:rPr lang="en-US" dirty="0"/>
              <a:t>Bias - don’t let confident voices drown others out</a:t>
            </a:r>
          </a:p>
        </p:txBody>
      </p:sp>
      <p:pic>
        <p:nvPicPr>
          <p:cNvPr id="4" name="Picture 3" descr="A group of people sitting at a table looking at a large screen&#10;&#10;Description automatically generated with medium confidence">
            <a:extLst>
              <a:ext uri="{FF2B5EF4-FFF2-40B4-BE49-F238E27FC236}">
                <a16:creationId xmlns:a16="http://schemas.microsoft.com/office/drawing/2014/main" id="{8D7C70DE-F661-F944-B842-80D505C2AE0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8809" y="1420125"/>
            <a:ext cx="9674381" cy="507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36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5"/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07454" y="3502018"/>
            <a:ext cx="1828021" cy="898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5"/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5267" y="5297200"/>
            <a:ext cx="1040867" cy="104086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Introduction to SAGE</a:t>
            </a:r>
            <a:endParaRPr dirty="0"/>
          </a:p>
        </p:txBody>
      </p:sp>
      <p:pic>
        <p:nvPicPr>
          <p:cNvPr id="95" name="Google Shape;95;p5"/>
          <p:cNvPicPr preferRelativeResize="0"/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02967" y="1548515"/>
            <a:ext cx="2561733" cy="154502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5"/>
          <p:cNvSpPr txBox="1"/>
          <p:nvPr/>
        </p:nvSpPr>
        <p:spPr>
          <a:xfrm>
            <a:off x="4338700" y="1754000"/>
            <a:ext cx="222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Compute Cluster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$500K-$1M systems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5"/>
          <p:cNvSpPr txBox="1"/>
          <p:nvPr/>
        </p:nvSpPr>
        <p:spPr>
          <a:xfrm>
            <a:off x="4375033" y="3530600"/>
            <a:ext cx="222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Single PC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$100K-$300K systems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4375033" y="4986733"/>
            <a:ext cx="222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Single Laptop - Single PC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$3K-$100K systems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5"/>
          <p:cNvSpPr txBox="1"/>
          <p:nvPr/>
        </p:nvSpPr>
        <p:spPr>
          <a:xfrm>
            <a:off x="1838800" y="2688651"/>
            <a:ext cx="222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(C++)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5"/>
          <p:cNvSpPr txBox="1"/>
          <p:nvPr/>
        </p:nvSpPr>
        <p:spPr>
          <a:xfrm>
            <a:off x="417100" y="1564100"/>
            <a:ext cx="145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 b="1">
                <a:latin typeface="Proxima Nova"/>
                <a:ea typeface="Proxima Nova"/>
                <a:cs typeface="Proxima Nova"/>
                <a:sym typeface="Proxima Nova"/>
              </a:rPr>
              <a:t>2004</a:t>
            </a:r>
            <a:endParaRPr sz="1867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5"/>
          <p:cNvSpPr txBox="1"/>
          <p:nvPr/>
        </p:nvSpPr>
        <p:spPr>
          <a:xfrm>
            <a:off x="417100" y="3093533"/>
            <a:ext cx="145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 b="1">
                <a:latin typeface="Proxima Nova"/>
                <a:ea typeface="Proxima Nova"/>
                <a:cs typeface="Proxima Nova"/>
                <a:sym typeface="Proxima Nova"/>
              </a:rPr>
              <a:t>2014</a:t>
            </a:r>
            <a:endParaRPr sz="1867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5"/>
          <p:cNvSpPr txBox="1"/>
          <p:nvPr/>
        </p:nvSpPr>
        <p:spPr>
          <a:xfrm>
            <a:off x="464431" y="4872900"/>
            <a:ext cx="145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 b="1">
                <a:latin typeface="Proxima Nova"/>
                <a:ea typeface="Proxima Nova"/>
                <a:cs typeface="Proxima Nova"/>
                <a:sym typeface="Proxima Nova"/>
              </a:rPr>
              <a:t>2020</a:t>
            </a:r>
            <a:endParaRPr sz="1867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3" name="Google Shape;103;p5"/>
          <p:cNvSpPr txBox="1"/>
          <p:nvPr/>
        </p:nvSpPr>
        <p:spPr>
          <a:xfrm>
            <a:off x="1820033" y="4109533"/>
            <a:ext cx="222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(Javascript)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4" name="Google Shape;104;p5"/>
          <p:cNvSpPr txBox="1"/>
          <p:nvPr/>
        </p:nvSpPr>
        <p:spPr>
          <a:xfrm>
            <a:off x="1515233" y="5808000"/>
            <a:ext cx="29520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(Typescript &amp; Python)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" name="Google Shape;105;p5"/>
          <p:cNvSpPr txBox="1"/>
          <p:nvPr/>
        </p:nvSpPr>
        <p:spPr>
          <a:xfrm>
            <a:off x="6492600" y="1941984"/>
            <a:ext cx="222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Grid Computing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5"/>
          <p:cNvSpPr txBox="1"/>
          <p:nvPr/>
        </p:nvSpPr>
        <p:spPr>
          <a:xfrm>
            <a:off x="6492600" y="3474800"/>
            <a:ext cx="222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Science Portals &amp; Gateways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Cloud Computing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6492600" y="4804400"/>
            <a:ext cx="22272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Data Science Notebooks,</a:t>
            </a:r>
            <a:br>
              <a:rPr lang="en" sz="1867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Cloud  AI &amp; Containers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  <a:p>
            <a:pPr algn="ctr">
              <a:buSzPts val="1400"/>
            </a:pPr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NSF Cyber Ecosystem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8" name="Google Shape;108;p5"/>
          <p:cNvPicPr preferRelativeResize="0"/>
          <p:nvPr/>
        </p:nvPicPr>
        <p:blipFill rotWithShape="1">
          <a:blip r:embed="rId6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02967" y="4830231"/>
            <a:ext cx="2561731" cy="1568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5"/>
          <p:cNvPicPr preferRelativeResize="0"/>
          <p:nvPr/>
        </p:nvPicPr>
        <p:blipFill rotWithShape="1">
          <a:blip r:embed="rId7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02967" y="3157768"/>
            <a:ext cx="2561733" cy="1637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5"/>
          <p:cNvPicPr preferRelativeResize="0"/>
          <p:nvPr/>
        </p:nvPicPr>
        <p:blipFill rotWithShape="1">
          <a:blip r:embed="rId8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2634" y="1994602"/>
            <a:ext cx="898533" cy="898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5"/>
          <p:cNvPicPr preferRelativeResize="0"/>
          <p:nvPr/>
        </p:nvPicPr>
        <p:blipFill rotWithShape="1">
          <a:blip r:embed="rId9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5300" y="3601533"/>
            <a:ext cx="960800" cy="117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5"/>
          <p:cNvPicPr preferRelativeResize="0"/>
          <p:nvPr/>
        </p:nvPicPr>
        <p:blipFill rotWithShape="1">
          <a:blip r:embed="rId10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13564" y="2063330"/>
            <a:ext cx="1457200" cy="763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5"/>
          <p:cNvPicPr preferRelativeResize="0"/>
          <p:nvPr/>
        </p:nvPicPr>
        <p:blipFill rotWithShape="1">
          <a:blip r:embed="rId11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73151" y="5109067"/>
            <a:ext cx="1496635" cy="6989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972626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B712D-1235-F449-805B-B96E28F69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Blend Ideas</a:t>
            </a:r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AA5C7F7D-351D-DF4A-B37C-9C4E82CF565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07776"/>
            <a:ext cx="12192000" cy="3442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874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8A6ED-560F-734A-8F2F-51BC6ED3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Blend Ideas - HAVEN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1DC705-57F9-EB4D-B767-86FD7F1CC5D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904" y="3727296"/>
            <a:ext cx="4565012" cy="2567819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6DA808-DC68-E54B-99CD-BB4CF4C9C36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8343" y="1404256"/>
            <a:ext cx="5554424" cy="2567819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00F24C-80FD-B14C-AC85-CCB7580F53F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83827" y="3727295"/>
            <a:ext cx="4565011" cy="25678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4EE386-B85C-E04B-BCE6-BD678B2DFCB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3085" y="1404256"/>
            <a:ext cx="4595125" cy="2584758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9611562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352F-894B-E944-9280-74E7C8425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25" y="318464"/>
            <a:ext cx="11207349" cy="1325563"/>
          </a:xfrm>
        </p:spPr>
        <p:txBody>
          <a:bodyPr/>
          <a:lstStyle/>
          <a:p>
            <a:r>
              <a:rPr lang="en-US" dirty="0"/>
              <a:t>Blend Ideas – HAVEN – Energy Portfolio Garden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A50DF8-C886-414D-8901-36AA9A9D0BB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94" y="1995487"/>
            <a:ext cx="5976068" cy="376305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A1A6B1-D333-4B42-BBB1-4D50320C070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7491" y="2540058"/>
            <a:ext cx="5685401" cy="2673915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1363871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9538F-961B-F04C-9A94-B2DCE7F29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Brainstorm Topic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7B6FC-34F2-2841-ADB0-CB146B486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Hawaiʻi</a:t>
            </a:r>
            <a:r>
              <a:rPr lang="en-US" dirty="0"/>
              <a:t>  Museum of Science and Stuff – </a:t>
            </a:r>
            <a:r>
              <a:rPr lang="en-US" b="1" dirty="0"/>
              <a:t>HI-MOSS</a:t>
            </a:r>
          </a:p>
          <a:p>
            <a:r>
              <a:rPr lang="en-US" dirty="0"/>
              <a:t>You are tasked with designing this museum.</a:t>
            </a:r>
          </a:p>
          <a:p>
            <a:r>
              <a:rPr lang="en-US" dirty="0"/>
              <a:t>Come up with ideas for what exhibits to put into it.</a:t>
            </a:r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B254BCE-00A0-C74B-AE44-B9BD192D8C4D}"/>
              </a:ext>
            </a:extLst>
          </p:cNvPr>
          <p:cNvGrpSpPr/>
          <p:nvPr/>
        </p:nvGrpSpPr>
        <p:grpSpPr>
          <a:xfrm>
            <a:off x="4607116" y="3679349"/>
            <a:ext cx="3089085" cy="2673998"/>
            <a:chOff x="4607116" y="3679349"/>
            <a:chExt cx="3089085" cy="267399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F5CD6D9-90D1-CF46-8CF9-9A68F56D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488">
                          <a14:foregroundMark x1="86341" y1="45333" x2="86341" y2="45333"/>
                          <a14:foregroundMark x1="86992" y1="51467" x2="86992" y2="51467"/>
                          <a14:foregroundMark x1="87561" y1="54467" x2="87561" y2="54467"/>
                          <a14:foregroundMark x1="87561" y1="54467" x2="87561" y2="54467"/>
                          <a14:foregroundMark x1="87236" y1="57467" x2="87561" y2="49867"/>
                          <a14:foregroundMark x1="89431" y1="53533" x2="89431" y2="53533"/>
                          <a14:foregroundMark x1="89756" y1="54400" x2="89756" y2="54400"/>
                          <a14:foregroundMark x1="89756" y1="54400" x2="89756" y2="54400"/>
                          <a14:foregroundMark x1="89756" y1="54400" x2="89756" y2="54400"/>
                          <a14:foregroundMark x1="89756" y1="55000" x2="90488" y2="484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9656060">
              <a:off x="5265790" y="3792289"/>
              <a:ext cx="2100066" cy="2561058"/>
            </a:xfrm>
            <a:prstGeom prst="rect">
              <a:avLst/>
            </a:prstGeom>
          </p:spPr>
        </p:pic>
        <p:sp>
          <p:nvSpPr>
            <p:cNvPr id="5" name="Arc 4">
              <a:extLst>
                <a:ext uri="{FF2B5EF4-FFF2-40B4-BE49-F238E27FC236}">
                  <a16:creationId xmlns:a16="http://schemas.microsoft.com/office/drawing/2014/main" id="{A2DDBD04-8925-654D-854B-6D1E84E2B5E4}"/>
                </a:ext>
              </a:extLst>
            </p:cNvPr>
            <p:cNvSpPr/>
            <p:nvPr/>
          </p:nvSpPr>
          <p:spPr>
            <a:xfrm rot="19656060" flipV="1">
              <a:off x="4937297" y="4522915"/>
              <a:ext cx="2757055" cy="1099810"/>
            </a:xfrm>
            <a:prstGeom prst="arc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125C78B5-5DEF-A245-B9A1-98C7F32D0F1C}"/>
                </a:ext>
              </a:extLst>
            </p:cNvPr>
            <p:cNvSpPr/>
            <p:nvPr/>
          </p:nvSpPr>
          <p:spPr>
            <a:xfrm rot="19656060">
              <a:off x="4937297" y="4522914"/>
              <a:ext cx="2757055" cy="1099810"/>
            </a:xfrm>
            <a:prstGeom prst="arc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B09C3FFA-E5C7-0B46-B2E9-BAB74404BE9E}"/>
                </a:ext>
              </a:extLst>
            </p:cNvPr>
            <p:cNvSpPr/>
            <p:nvPr/>
          </p:nvSpPr>
          <p:spPr>
            <a:xfrm rot="19656060" flipH="1">
              <a:off x="4937297" y="4522914"/>
              <a:ext cx="2757055" cy="1099810"/>
            </a:xfrm>
            <a:prstGeom prst="arc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C4B49B9-A6B7-E141-B294-FD28F62EF1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3772" b="100000" l="10000" r="90488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-21684"/>
            <a:stretch/>
          </p:blipFill>
          <p:spPr>
            <a:xfrm rot="19656060">
              <a:off x="4825991" y="3724412"/>
              <a:ext cx="2100066" cy="131073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F7CA833-1E8F-B84B-9B77-40964613E6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email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86028" l="10000" r="90000">
                          <a14:foregroundMark x1="52143" y1="86028" x2="52143" y2="8602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607116" y="5433389"/>
              <a:ext cx="1061600" cy="759251"/>
            </a:xfrm>
            <a:prstGeom prst="rect">
              <a:avLst/>
            </a:prstGeom>
          </p:spPr>
        </p:pic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6E987CD-DEAB-7B41-A9E0-822317DA5E2F}"/>
                </a:ext>
              </a:extLst>
            </p:cNvPr>
            <p:cNvSpPr/>
            <p:nvPr/>
          </p:nvSpPr>
          <p:spPr>
            <a:xfrm rot="19656060" flipH="1" flipV="1">
              <a:off x="4939146" y="4525828"/>
              <a:ext cx="2757055" cy="1099810"/>
            </a:xfrm>
            <a:prstGeom prst="arc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BBD7232-D1DB-344F-A2E6-AD844024BE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86028" l="10000" r="90000">
                          <a14:foregroundMark x1="52143" y1="86028" x2="52143" y2="8602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3285" y="3679349"/>
              <a:ext cx="570474" cy="40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33489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3535C-F580-6842-B15F-ACAE02A91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Consolidate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50E7AE-117A-B84C-B6CD-81ED2A4B55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Combine Ideas</a:t>
            </a:r>
          </a:p>
          <a:p>
            <a:r>
              <a:rPr lang="en-US" dirty="0"/>
              <a:t>Identify Ideas You Like / Vote</a:t>
            </a:r>
          </a:p>
          <a:p>
            <a:r>
              <a:rPr lang="en-US" dirty="0"/>
              <a:t>Group ideas- which floors will have which exhibits?</a:t>
            </a:r>
          </a:p>
        </p:txBody>
      </p:sp>
    </p:spTree>
    <p:extLst>
      <p:ext uri="{BB962C8B-B14F-4D97-AF65-F5344CB8AC3E}">
        <p14:creationId xmlns:p14="http://schemas.microsoft.com/office/powerpoint/2010/main" val="15550753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2CDB9-AA0A-A74C-B370-A455930D4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Brainstorm Topic: The </a:t>
            </a:r>
            <a:r>
              <a:rPr lang="en-US" dirty="0" err="1"/>
              <a:t>CyberClub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A36E0-CE9F-3241-A91E-67FCD285D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CyberClub</a:t>
            </a:r>
            <a:r>
              <a:rPr lang="en-US" dirty="0"/>
              <a:t> Community of Practice in Data Science &amp; Cyberinfrastructure</a:t>
            </a:r>
          </a:p>
          <a:p>
            <a:r>
              <a:rPr lang="en-US" dirty="0"/>
              <a:t>Graduate Fellows as mentors and ‘cyber ambassadors’ to undergraduates across departments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780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9ACCC-D244-8E4B-8559-E3EB9ACE0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2225D-E36C-A94B-BE32-4946115B3B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SAGE3 Support</a:t>
            </a:r>
          </a:p>
          <a:p>
            <a:pPr lvl="1"/>
            <a:r>
              <a:rPr lang="en-US" sz="4000" dirty="0" err="1"/>
              <a:t>tinyurl.com</a:t>
            </a:r>
            <a:r>
              <a:rPr lang="en-US" sz="4000" dirty="0"/>
              <a:t>/</a:t>
            </a:r>
            <a:r>
              <a:rPr lang="en-US" sz="4000" dirty="0" err="1"/>
              <a:t>sagecommunity</a:t>
            </a:r>
            <a:endParaRPr lang="en-US" sz="4000" dirty="0"/>
          </a:p>
          <a:p>
            <a:r>
              <a:rPr lang="en-US" sz="4400" dirty="0"/>
              <a:t>CyberClub</a:t>
            </a:r>
          </a:p>
          <a:p>
            <a:pPr lvl="1"/>
            <a:r>
              <a:rPr lang="en-US" sz="4000" dirty="0"/>
              <a:t>tinyurl.com/hawaiidatascienceclub</a:t>
            </a:r>
          </a:p>
        </p:txBody>
      </p:sp>
    </p:spTree>
    <p:extLst>
      <p:ext uri="{BB962C8B-B14F-4D97-AF65-F5344CB8AC3E}">
        <p14:creationId xmlns:p14="http://schemas.microsoft.com/office/powerpoint/2010/main" val="3340373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1.png">
            <a:extLst>
              <a:ext uri="{FF2B5EF4-FFF2-40B4-BE49-F238E27FC236}">
                <a16:creationId xmlns:a16="http://schemas.microsoft.com/office/drawing/2014/main" id="{4C5DD784-7F9B-0348-BB09-FB40421E4AC2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71501" y="509291"/>
            <a:ext cx="8892540" cy="6196091"/>
          </a:xfrm>
          <a:prstGeom prst="rect">
            <a:avLst/>
          </a:prstGeom>
          <a:ln/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292C412-81CC-3447-AF2C-6E1068ACF32B}"/>
              </a:ext>
            </a:extLst>
          </p:cNvPr>
          <p:cNvSpPr/>
          <p:nvPr/>
        </p:nvSpPr>
        <p:spPr>
          <a:xfrm>
            <a:off x="1524001" y="-51316"/>
            <a:ext cx="9165771" cy="5085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F5C51F-3CEA-A94B-91E3-740696DF685F}"/>
              </a:ext>
            </a:extLst>
          </p:cNvPr>
          <p:cNvSpPr txBox="1"/>
          <p:nvPr/>
        </p:nvSpPr>
        <p:spPr>
          <a:xfrm>
            <a:off x="4152900" y="1"/>
            <a:ext cx="388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Most Recent 100 SAGE2 Walls</a:t>
            </a:r>
          </a:p>
        </p:txBody>
      </p:sp>
    </p:spTree>
    <p:extLst>
      <p:ext uri="{BB962C8B-B14F-4D97-AF65-F5344CB8AC3E}">
        <p14:creationId xmlns:p14="http://schemas.microsoft.com/office/powerpoint/2010/main" val="2754612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C210F-0CDB-E846-A0FD-8D6D4CF72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hape 125" descr="Macintosh HD:Users:maxine:Desktop:Mail Downloads:USA Caterpillar-small.jpg">
            <a:extLst>
              <a:ext uri="{FF2B5EF4-FFF2-40B4-BE49-F238E27FC236}">
                <a16:creationId xmlns:a16="http://schemas.microsoft.com/office/drawing/2014/main" id="{5F1ED928-B9CD-D54C-B931-1EAF063ABDDD}"/>
              </a:ext>
            </a:extLst>
          </p:cNvPr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0446" y="3702701"/>
            <a:ext cx="3029047" cy="1946136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5" name="Shape 109">
            <a:extLst>
              <a:ext uri="{FF2B5EF4-FFF2-40B4-BE49-F238E27FC236}">
                <a16:creationId xmlns:a16="http://schemas.microsoft.com/office/drawing/2014/main" id="{52928B61-0496-7744-8B59-2211C265F2ED}"/>
              </a:ext>
            </a:extLst>
          </p:cNvPr>
          <p:cNvSpPr txBox="1"/>
          <p:nvPr/>
        </p:nvSpPr>
        <p:spPr>
          <a:xfrm>
            <a:off x="2733160" y="2576340"/>
            <a:ext cx="2898169" cy="79576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t" anchorCtr="0">
            <a:noAutofit/>
          </a:bodyPr>
          <a:lstStyle/>
          <a:p>
            <a:pPr indent="-118530" algn="ctr">
              <a:buClr>
                <a:schemeClr val="lt1"/>
              </a:buClr>
              <a:buSzPct val="100000"/>
            </a:pPr>
            <a:r>
              <a:rPr lang="en" sz="1867" cap="small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China,</a:t>
            </a: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Tianjin University of Technology </a:t>
            </a:r>
          </a:p>
        </p:txBody>
      </p:sp>
      <p:pic>
        <p:nvPicPr>
          <p:cNvPr id="6" name="Shape 110" descr="Macintosh HD:Users:maxine:Desktop:Mail Downloads:CHINA-Tianjin_University_of_Technology_SAGE2_wall-small.jpg">
            <a:extLst>
              <a:ext uri="{FF2B5EF4-FFF2-40B4-BE49-F238E27FC236}">
                <a16:creationId xmlns:a16="http://schemas.microsoft.com/office/drawing/2014/main" id="{C06CF009-8BE7-7B41-9856-2CA61FA7C018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32787" y="593367"/>
            <a:ext cx="2834847" cy="187691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7" name="Shape 111" descr="Macintosh HD:Users:maxine:Desktop:Mail Downloads:AUSTRALIA Monash cave2sage2monash-top-small.jpg">
            <a:extLst>
              <a:ext uri="{FF2B5EF4-FFF2-40B4-BE49-F238E27FC236}">
                <a16:creationId xmlns:a16="http://schemas.microsoft.com/office/drawing/2014/main" id="{26D2BA40-6B54-6B48-961A-55E9718EB1A4}"/>
              </a:ext>
            </a:extLst>
          </p:cNvPr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593368"/>
            <a:ext cx="2617134" cy="1885776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8" name="Shape 113" descr="Macintosh HD:Users:maxine:Desktop:Mail Downloads:JAPAN AISTviswall_primary.jpg">
            <a:extLst>
              <a:ext uri="{FF2B5EF4-FFF2-40B4-BE49-F238E27FC236}">
                <a16:creationId xmlns:a16="http://schemas.microsoft.com/office/drawing/2014/main" id="{EF46204D-E3C1-1249-B559-E5CD9F15095F}"/>
              </a:ext>
            </a:extLst>
          </p:cNvPr>
          <p:cNvPicPr preferRelativeResize="0"/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83286" y="606034"/>
            <a:ext cx="2950620" cy="186306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" name="Shape 114">
            <a:extLst>
              <a:ext uri="{FF2B5EF4-FFF2-40B4-BE49-F238E27FC236}">
                <a16:creationId xmlns:a16="http://schemas.microsoft.com/office/drawing/2014/main" id="{881C679F-8BAD-E546-B191-FF3623E31C3F}"/>
              </a:ext>
            </a:extLst>
          </p:cNvPr>
          <p:cNvSpPr txBox="1"/>
          <p:nvPr/>
        </p:nvSpPr>
        <p:spPr>
          <a:xfrm>
            <a:off x="8712533" y="2576339"/>
            <a:ext cx="3479468" cy="720636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t" anchorCtr="0">
            <a:noAutofit/>
          </a:bodyPr>
          <a:lstStyle/>
          <a:p>
            <a:pPr indent="-118530" algn="ctr">
              <a:buClr>
                <a:schemeClr val="lt1"/>
              </a:buClr>
              <a:buSzPct val="100000"/>
            </a:pPr>
            <a:r>
              <a:rPr lang="en" sz="1867" cap="small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Taiwan,</a:t>
            </a: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National Chung </a:t>
            </a:r>
            <a:r>
              <a:rPr lang="en" sz="1867" dirty="0" err="1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Hsing</a:t>
            </a: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University </a:t>
            </a:r>
          </a:p>
        </p:txBody>
      </p:sp>
      <p:pic>
        <p:nvPicPr>
          <p:cNvPr id="10" name="Shape 115" descr="Macintosh HD:Users:maxine:Desktop:Mail Downloads:TAIWAN-CyberCANOE-classroom.jpg">
            <a:extLst>
              <a:ext uri="{FF2B5EF4-FFF2-40B4-BE49-F238E27FC236}">
                <a16:creationId xmlns:a16="http://schemas.microsoft.com/office/drawing/2014/main" id="{A396E105-2FB5-A547-9701-ECB1FDC86C11}"/>
              </a:ext>
            </a:extLst>
          </p:cNvPr>
          <p:cNvPicPr preferRelativeResize="0"/>
          <p:nvPr/>
        </p:nvPicPr>
        <p:blipFill rotWithShape="1">
          <a:blip r:embed="rId6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49559" y="593366"/>
            <a:ext cx="3479468" cy="1912081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1" name="Shape 121">
            <a:extLst>
              <a:ext uri="{FF2B5EF4-FFF2-40B4-BE49-F238E27FC236}">
                <a16:creationId xmlns:a16="http://schemas.microsoft.com/office/drawing/2014/main" id="{DD06C788-34A1-5D43-8C3F-468EC83FE82A}"/>
              </a:ext>
            </a:extLst>
          </p:cNvPr>
          <p:cNvSpPr txBox="1">
            <a:spLocks/>
          </p:cNvSpPr>
          <p:nvPr/>
        </p:nvSpPr>
        <p:spPr>
          <a:xfrm>
            <a:off x="498852" y="5677767"/>
            <a:ext cx="3138633" cy="885620"/>
          </a:xfrm>
          <a:prstGeom prst="rect">
            <a:avLst/>
          </a:prstGeom>
          <a:noFill/>
          <a:ln>
            <a:noFill/>
          </a:ln>
        </p:spPr>
        <p:txBody>
          <a:bodyPr vert="horz" wrap="square" lIns="121900" tIns="60933" rIns="121900" bIns="60933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11853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" sz="1867" cap="small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USA,</a:t>
            </a: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Caterpillar Inc. </a:t>
            </a:r>
          </a:p>
        </p:txBody>
      </p:sp>
      <p:sp>
        <p:nvSpPr>
          <p:cNvPr id="12" name="Shape 122">
            <a:extLst>
              <a:ext uri="{FF2B5EF4-FFF2-40B4-BE49-F238E27FC236}">
                <a16:creationId xmlns:a16="http://schemas.microsoft.com/office/drawing/2014/main" id="{3DE2E742-6D88-2B47-B125-5A6579F14B5F}"/>
              </a:ext>
            </a:extLst>
          </p:cNvPr>
          <p:cNvSpPr txBox="1"/>
          <p:nvPr/>
        </p:nvSpPr>
        <p:spPr>
          <a:xfrm>
            <a:off x="3244966" y="5647622"/>
            <a:ext cx="3054127" cy="88562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t" anchorCtr="0">
            <a:noAutofit/>
          </a:bodyPr>
          <a:lstStyle/>
          <a:p>
            <a:pPr indent="-118530" algn="ctr">
              <a:buClr>
                <a:schemeClr val="lt1"/>
              </a:buClr>
              <a:buSzPct val="100000"/>
            </a:pPr>
            <a:r>
              <a:rPr lang="en" sz="1867" cap="small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USA,</a:t>
            </a: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Univ. Alaska Fairbanks, Decision Theater North </a:t>
            </a:r>
          </a:p>
        </p:txBody>
      </p:sp>
      <p:sp>
        <p:nvSpPr>
          <p:cNvPr id="13" name="Shape 123">
            <a:extLst>
              <a:ext uri="{FF2B5EF4-FFF2-40B4-BE49-F238E27FC236}">
                <a16:creationId xmlns:a16="http://schemas.microsoft.com/office/drawing/2014/main" id="{69D1C848-9ED3-D243-8F3A-DD96D4814F5E}"/>
              </a:ext>
            </a:extLst>
          </p:cNvPr>
          <p:cNvSpPr txBox="1"/>
          <p:nvPr/>
        </p:nvSpPr>
        <p:spPr>
          <a:xfrm>
            <a:off x="6367489" y="5647622"/>
            <a:ext cx="3081203" cy="88562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t" anchorCtr="0">
            <a:noAutofit/>
          </a:bodyPr>
          <a:lstStyle/>
          <a:p>
            <a:pPr indent="-118530" algn="ctr">
              <a:buClr>
                <a:schemeClr val="lt1"/>
              </a:buClr>
              <a:buSzPct val="100000"/>
            </a:pP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USA, University of Florida Gainesville, ACIS</a:t>
            </a:r>
          </a:p>
        </p:txBody>
      </p:sp>
      <p:pic>
        <p:nvPicPr>
          <p:cNvPr id="14" name="Shape 126" descr="https://static1.squarespace.com/static/5715814004426269d6cbdf96/t/572a3a2df699bbd053b8522a/1463425593745/?format=750w">
            <a:extLst>
              <a:ext uri="{FF2B5EF4-FFF2-40B4-BE49-F238E27FC236}">
                <a16:creationId xmlns:a16="http://schemas.microsoft.com/office/drawing/2014/main" id="{097A2FE0-F2C5-9647-861F-CCD53CC4958D}"/>
              </a:ext>
            </a:extLst>
          </p:cNvPr>
          <p:cNvPicPr preferRelativeResize="0"/>
          <p:nvPr/>
        </p:nvPicPr>
        <p:blipFill rotWithShape="1">
          <a:blip r:embed="rId7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61289" y="3716551"/>
            <a:ext cx="2926080" cy="195072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5" name="Shape 127" descr="Macintosh HD:Users:maxine:Desktop:Mail Downloads:USA U Florida display_wall IMG_20170411_145414-small.jpg">
            <a:extLst>
              <a:ext uri="{FF2B5EF4-FFF2-40B4-BE49-F238E27FC236}">
                <a16:creationId xmlns:a16="http://schemas.microsoft.com/office/drawing/2014/main" id="{2638B906-02EE-BF48-88AF-B9DBC341658C}"/>
              </a:ext>
            </a:extLst>
          </p:cNvPr>
          <p:cNvPicPr preferRelativeResize="0"/>
          <p:nvPr/>
        </p:nvPicPr>
        <p:blipFill rotWithShape="1">
          <a:blip r:embed="rId8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62953" y="3716551"/>
            <a:ext cx="2884140" cy="192243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6" name="Shape 135" descr="Macintosh HD:Users:maxine:Desktop:Mail Downloads:USA-UPenn-IDEA-SAGE2phot-smallo.jpg">
            <a:extLst>
              <a:ext uri="{FF2B5EF4-FFF2-40B4-BE49-F238E27FC236}">
                <a16:creationId xmlns:a16="http://schemas.microsoft.com/office/drawing/2014/main" id="{342C3467-258C-2249-804B-65893B92445D}"/>
              </a:ext>
            </a:extLst>
          </p:cNvPr>
          <p:cNvPicPr preferRelativeResize="0"/>
          <p:nvPr/>
        </p:nvPicPr>
        <p:blipFill rotWithShape="1">
          <a:blip r:embed="rId9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27481" y="3716551"/>
            <a:ext cx="2562812" cy="1946136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7" name="Shape 134">
            <a:extLst>
              <a:ext uri="{FF2B5EF4-FFF2-40B4-BE49-F238E27FC236}">
                <a16:creationId xmlns:a16="http://schemas.microsoft.com/office/drawing/2014/main" id="{18D2429B-0846-7E45-A1CB-22057D2AA138}"/>
              </a:ext>
            </a:extLst>
          </p:cNvPr>
          <p:cNvSpPr txBox="1"/>
          <p:nvPr/>
        </p:nvSpPr>
        <p:spPr>
          <a:xfrm>
            <a:off x="9264445" y="5647622"/>
            <a:ext cx="3081203" cy="111986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t" anchorCtr="0">
            <a:noAutofit/>
          </a:bodyPr>
          <a:lstStyle/>
          <a:p>
            <a:pPr indent="-118530" algn="ctr">
              <a:buClr>
                <a:schemeClr val="lt1"/>
              </a:buClr>
              <a:buSzPct val="100000"/>
            </a:pP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USA, Univ. Pennsylvania, Biomedical Informatics, Idea Factory </a:t>
            </a:r>
          </a:p>
        </p:txBody>
      </p:sp>
      <p:sp>
        <p:nvSpPr>
          <p:cNvPr id="18" name="Shape 112">
            <a:extLst>
              <a:ext uri="{FF2B5EF4-FFF2-40B4-BE49-F238E27FC236}">
                <a16:creationId xmlns:a16="http://schemas.microsoft.com/office/drawing/2014/main" id="{A2214F84-3181-B846-9BA0-97DB95ED4848}"/>
              </a:ext>
            </a:extLst>
          </p:cNvPr>
          <p:cNvSpPr txBox="1"/>
          <p:nvPr/>
        </p:nvSpPr>
        <p:spPr>
          <a:xfrm>
            <a:off x="5631329" y="2576339"/>
            <a:ext cx="3081203" cy="1020301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t" anchorCtr="0">
            <a:noAutofit/>
          </a:bodyPr>
          <a:lstStyle/>
          <a:p>
            <a:pPr indent="-118530" algn="ctr">
              <a:buClr>
                <a:schemeClr val="lt1"/>
              </a:buClr>
              <a:buSzPct val="100000"/>
            </a:pPr>
            <a:r>
              <a:rPr lang="en" sz="1867" cap="small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Japan, </a:t>
            </a: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National Institute of Advanced Industrial Science and Technology (AIST)</a:t>
            </a:r>
          </a:p>
        </p:txBody>
      </p:sp>
      <p:sp>
        <p:nvSpPr>
          <p:cNvPr id="19" name="Shape 108">
            <a:extLst>
              <a:ext uri="{FF2B5EF4-FFF2-40B4-BE49-F238E27FC236}">
                <a16:creationId xmlns:a16="http://schemas.microsoft.com/office/drawing/2014/main" id="{D251EDF0-EBDD-ED44-A9B9-2F79F29C81AD}"/>
              </a:ext>
            </a:extLst>
          </p:cNvPr>
          <p:cNvSpPr txBox="1">
            <a:spLocks/>
          </p:cNvSpPr>
          <p:nvPr/>
        </p:nvSpPr>
        <p:spPr>
          <a:xfrm>
            <a:off x="1" y="2576340"/>
            <a:ext cx="2706808" cy="1020301"/>
          </a:xfrm>
          <a:prstGeom prst="rect">
            <a:avLst/>
          </a:prstGeom>
          <a:noFill/>
          <a:ln>
            <a:noFill/>
          </a:ln>
        </p:spPr>
        <p:txBody>
          <a:bodyPr vert="horz" wrap="square" lIns="121900" tIns="60933" rIns="121900" bIns="60933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118530" algn="ctr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" sz="1867" cap="small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Australia,</a:t>
            </a: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Monash Univ., Monash Immersive </a:t>
            </a:r>
            <a:r>
              <a:rPr lang="en" sz="1867" dirty="0" err="1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Visualisation</a:t>
            </a:r>
            <a:r>
              <a:rPr lang="en" sz="1867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Platform </a:t>
            </a:r>
          </a:p>
        </p:txBody>
      </p:sp>
    </p:spTree>
    <p:extLst>
      <p:ext uri="{BB962C8B-B14F-4D97-AF65-F5344CB8AC3E}">
        <p14:creationId xmlns:p14="http://schemas.microsoft.com/office/powerpoint/2010/main" val="648470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"/>
          <p:cNvSpPr txBox="1">
            <a:spLocks noGrp="1"/>
          </p:cNvSpPr>
          <p:nvPr>
            <p:ph type="title"/>
          </p:nvPr>
        </p:nvSpPr>
        <p:spPr>
          <a:xfrm>
            <a:off x="415600" y="3901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SAGE vs Classic Single Projector vs Zoom</a:t>
            </a:r>
            <a:endParaRPr/>
          </a:p>
        </p:txBody>
      </p:sp>
      <p:pic>
        <p:nvPicPr>
          <p:cNvPr id="125" name="Google Shape;125;p7"/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3200" y="1560167"/>
            <a:ext cx="11631896" cy="509463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7"/>
          <p:cNvSpPr txBox="1"/>
          <p:nvPr/>
        </p:nvSpPr>
        <p:spPr>
          <a:xfrm>
            <a:off x="4638300" y="1291534"/>
            <a:ext cx="1213200" cy="53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buSzPts val="1400"/>
            </a:pPr>
            <a:r>
              <a:rPr lang="en" sz="1867" b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SAGE2</a:t>
            </a:r>
            <a:endParaRPr sz="1867" b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p7"/>
          <p:cNvSpPr txBox="1"/>
          <p:nvPr/>
        </p:nvSpPr>
        <p:spPr>
          <a:xfrm>
            <a:off x="7289267" y="1291534"/>
            <a:ext cx="1213200" cy="53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buSzPts val="1400"/>
            </a:pPr>
            <a:r>
              <a:rPr lang="en" sz="1867" b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Classic</a:t>
            </a:r>
            <a:endParaRPr sz="1867" b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8" name="Google Shape;128;p7"/>
          <p:cNvSpPr txBox="1"/>
          <p:nvPr/>
        </p:nvSpPr>
        <p:spPr>
          <a:xfrm>
            <a:off x="9940233" y="1291534"/>
            <a:ext cx="1213200" cy="53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buSzPts val="1400"/>
            </a:pPr>
            <a:r>
              <a:rPr lang="en" sz="1867" b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Zoom</a:t>
            </a:r>
            <a:endParaRPr sz="1867" b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214563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6E30-F204-6041-AEA6-8250A6854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SAGE3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B2B10-517D-2142-8822-2ABFFE826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Login</a:t>
            </a:r>
          </a:p>
          <a:p>
            <a:r>
              <a:rPr lang="en-US" dirty="0"/>
              <a:t>Enter a Board</a:t>
            </a:r>
          </a:p>
          <a:p>
            <a:r>
              <a:rPr lang="en-US" dirty="0"/>
              <a:t>Contribute Content – picture your dog in your computer</a:t>
            </a:r>
          </a:p>
          <a:p>
            <a:r>
              <a:rPr lang="en-US" dirty="0"/>
              <a:t>Move Them Around, Resize them</a:t>
            </a:r>
          </a:p>
          <a:p>
            <a:r>
              <a:rPr lang="en-US" dirty="0"/>
              <a:t>Download Documents</a:t>
            </a:r>
          </a:p>
        </p:txBody>
      </p:sp>
    </p:spTree>
    <p:extLst>
      <p:ext uri="{BB962C8B-B14F-4D97-AF65-F5344CB8AC3E}">
        <p14:creationId xmlns:p14="http://schemas.microsoft.com/office/powerpoint/2010/main" val="2501599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3723c9b3f_0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Does Science Say About Creativity?</a:t>
            </a:r>
            <a:endParaRPr/>
          </a:p>
        </p:txBody>
      </p:sp>
      <p:sp>
        <p:nvSpPr>
          <p:cNvPr id="69" name="Google Shape;69;g103723c9b3f_0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accent1"/>
                </a:solidFill>
              </a:rPr>
              <a:t>Ukkola-Vuoti</a:t>
            </a:r>
            <a:r>
              <a:rPr lang="en-US" sz="2400" dirty="0">
                <a:solidFill>
                  <a:schemeClr val="accent1"/>
                </a:solidFill>
              </a:rPr>
              <a:t>, L., </a:t>
            </a:r>
            <a:r>
              <a:rPr lang="en-US" sz="2400" dirty="0" err="1">
                <a:solidFill>
                  <a:schemeClr val="accent1"/>
                </a:solidFill>
              </a:rPr>
              <a:t>Kanduri</a:t>
            </a:r>
            <a:r>
              <a:rPr lang="en-US" sz="2400" dirty="0">
                <a:solidFill>
                  <a:schemeClr val="accent1"/>
                </a:solidFill>
              </a:rPr>
              <a:t>, C., </a:t>
            </a:r>
            <a:r>
              <a:rPr lang="en-US" sz="2400" dirty="0" err="1">
                <a:solidFill>
                  <a:schemeClr val="accent1"/>
                </a:solidFill>
              </a:rPr>
              <a:t>Oikkonen</a:t>
            </a:r>
            <a:r>
              <a:rPr lang="en-US" sz="2400" dirty="0">
                <a:solidFill>
                  <a:schemeClr val="accent1"/>
                </a:solidFill>
              </a:rPr>
              <a:t>, J., Buck, G., Blancher, C., </a:t>
            </a:r>
            <a:r>
              <a:rPr lang="en-US" sz="2400" dirty="0" err="1">
                <a:solidFill>
                  <a:schemeClr val="accent1"/>
                </a:solidFill>
              </a:rPr>
              <a:t>Raijas</a:t>
            </a:r>
            <a:r>
              <a:rPr lang="en-US" sz="2400" dirty="0">
                <a:solidFill>
                  <a:schemeClr val="accent1"/>
                </a:solidFill>
              </a:rPr>
              <a:t>, P., ... &amp; </a:t>
            </a:r>
            <a:r>
              <a:rPr lang="en-US" sz="2400" dirty="0" err="1">
                <a:solidFill>
                  <a:schemeClr val="accent1"/>
                </a:solidFill>
              </a:rPr>
              <a:t>Järvelä</a:t>
            </a:r>
            <a:r>
              <a:rPr lang="en-US" sz="2400" dirty="0">
                <a:solidFill>
                  <a:schemeClr val="accent1"/>
                </a:solidFill>
              </a:rPr>
              <a:t>, I. (2013). </a:t>
            </a:r>
            <a:r>
              <a:rPr lang="en-US" sz="2400" dirty="0">
                <a:solidFill>
                  <a:schemeClr val="accent6"/>
                </a:solidFill>
              </a:rPr>
              <a:t>Genome-wide copy number variation analysis in extended families and unrelated individuals characterized for musical aptitude and creativity in music,</a:t>
            </a:r>
            <a:r>
              <a:rPr lang="en-US" sz="2400" dirty="0">
                <a:solidFill>
                  <a:schemeClr val="accent1"/>
                </a:solidFill>
              </a:rPr>
              <a:t> </a:t>
            </a:r>
            <a:r>
              <a:rPr lang="en-US" sz="2400" dirty="0" err="1">
                <a:solidFill>
                  <a:schemeClr val="accent1"/>
                </a:solidFill>
              </a:rPr>
              <a:t>PLoS</a:t>
            </a:r>
            <a:r>
              <a:rPr lang="en-US" sz="2400" dirty="0">
                <a:solidFill>
                  <a:schemeClr val="accent1"/>
                </a:solidFill>
              </a:rPr>
              <a:t> One, 8(2), e56356.</a:t>
            </a:r>
            <a:endParaRPr sz="24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Extra copy of the Glucose </a:t>
            </a:r>
            <a:r>
              <a:rPr lang="en-US" sz="2400" dirty="0" err="1"/>
              <a:t>Mutarotase</a:t>
            </a:r>
            <a:r>
              <a:rPr lang="en-US" sz="2400" dirty="0"/>
              <a:t> Gene. Gene involved in the release of Serotonin- neurotransmitter that promotes neural connections. GALM increases production of serotonin &amp; brain’s ability to use it.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3723c9b3f_0_9"/>
          <p:cNvSpPr txBox="1">
            <a:spLocks noGrp="1"/>
          </p:cNvSpPr>
          <p:nvPr>
            <p:ph type="body" idx="1"/>
          </p:nvPr>
        </p:nvSpPr>
        <p:spPr>
          <a:xfrm>
            <a:off x="838200" y="505324"/>
            <a:ext cx="10885500" cy="602159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>
              <a:lnSpc>
                <a:spcPct val="115000"/>
              </a:lnSpc>
              <a:buNone/>
            </a:pPr>
            <a:r>
              <a:rPr lang="en-US" sz="2000" dirty="0">
                <a:solidFill>
                  <a:schemeClr val="accent1"/>
                </a:solidFill>
              </a:rPr>
              <a:t>Jung, R. E., Mead, B. S., Carrasco, J., &amp; Flores, R. A. (2013). </a:t>
            </a:r>
            <a:r>
              <a:rPr lang="en-US" sz="2000" dirty="0">
                <a:solidFill>
                  <a:schemeClr val="accent6"/>
                </a:solidFill>
              </a:rPr>
              <a:t>The structure of creative cognition in the human brain,</a:t>
            </a:r>
            <a:r>
              <a:rPr lang="en-US" sz="2000" dirty="0">
                <a:solidFill>
                  <a:schemeClr val="accent1"/>
                </a:solidFill>
              </a:rPr>
              <a:t> Frontiers in human neuroscience, 7. </a:t>
            </a:r>
          </a:p>
          <a:p>
            <a:pPr marL="0" lvl="0" indent="0">
              <a:lnSpc>
                <a:spcPct val="115000"/>
              </a:lnSpc>
              <a:buNone/>
            </a:pPr>
            <a:r>
              <a:rPr lang="en-US" sz="2000" dirty="0"/>
              <a:t>Forget the idea: Left is logical part of your brain, Right is creative.</a:t>
            </a:r>
            <a:endParaRPr sz="2000" dirty="0"/>
          </a:p>
          <a:p>
            <a:pPr marL="457200" lvl="0" indent="-30861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000" dirty="0"/>
              <a:t>Language is on the left but creativity draws on multiple interacting brain networks.</a:t>
            </a:r>
            <a:endParaRPr sz="2000" dirty="0"/>
          </a:p>
          <a:p>
            <a:pPr marL="457200" lvl="0" indent="-30861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000" dirty="0"/>
              <a:t>3 brain networks</a:t>
            </a:r>
            <a:endParaRPr sz="2000" dirty="0"/>
          </a:p>
          <a:p>
            <a:pPr marL="457200" lvl="0" indent="-30861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Executive Attention Network</a:t>
            </a:r>
            <a:r>
              <a:rPr lang="en-US" sz="2000" dirty="0"/>
              <a:t> depends on your working memory, and is active when you're focused on a task</a:t>
            </a:r>
            <a:endParaRPr sz="2000" dirty="0"/>
          </a:p>
          <a:p>
            <a:pPr marL="457200" lvl="0" indent="-30861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Imagination Network / Default Mode Network</a:t>
            </a:r>
            <a:r>
              <a:rPr lang="en-US" sz="2000" dirty="0"/>
              <a:t> - creates mental simulations about future events &amp; is active when you consider other peoples thoughts or perspectives.</a:t>
            </a:r>
            <a:endParaRPr sz="2000" dirty="0"/>
          </a:p>
          <a:p>
            <a:pPr marL="457200" lvl="0" indent="-30861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Salience Network </a:t>
            </a:r>
            <a:r>
              <a:rPr lang="en-US" sz="2000" dirty="0"/>
              <a:t>- monitors your internal consciousness and events that occur outside your body so it can direct your attention to what’s most important / what is the most salient in our environment / what is most interesting to us</a:t>
            </a:r>
            <a:endParaRPr sz="2000" dirty="0"/>
          </a:p>
          <a:p>
            <a:pPr marL="457200" lvl="0" indent="-30861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64285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When all networks are active it can actually diminish creativity</a:t>
            </a:r>
            <a:endParaRPr sz="2000" dirty="0">
              <a:solidFill>
                <a:schemeClr val="accent2"/>
              </a:solidFill>
            </a:endParaRPr>
          </a:p>
          <a:p>
            <a:pPr marL="457200" lvl="0" indent="-30861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64285"/>
              <a:buChar char="•"/>
            </a:pP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Reducing executive attention network a little can boost creativity</a:t>
            </a:r>
            <a:endParaRPr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3574</TotalTime>
  <Words>1916</Words>
  <Application>Microsoft Macintosh PowerPoint</Application>
  <PresentationFormat>Widescreen</PresentationFormat>
  <Paragraphs>174</Paragraphs>
  <Slides>36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Proxima Nova</vt:lpstr>
      <vt:lpstr>Arial</vt:lpstr>
      <vt:lpstr>Calibri</vt:lpstr>
      <vt:lpstr>Office Theme</vt:lpstr>
      <vt:lpstr>Creative Thinking  Jason Leigh, Nurit Kirshenbaum</vt:lpstr>
      <vt:lpstr>PowerPoint Presentation</vt:lpstr>
      <vt:lpstr>Introduction to SAGE</vt:lpstr>
      <vt:lpstr>PowerPoint Presentation</vt:lpstr>
      <vt:lpstr>PowerPoint Presentation</vt:lpstr>
      <vt:lpstr>SAGE vs Classic Single Projector vs Zoom</vt:lpstr>
      <vt:lpstr>Let’s Try SAGE3</vt:lpstr>
      <vt:lpstr>What Does Science Say About Creativity?</vt:lpstr>
      <vt:lpstr>PowerPoint Presentation</vt:lpstr>
      <vt:lpstr>PowerPoint Presentation</vt:lpstr>
      <vt:lpstr>PowerPoint Presentation</vt:lpstr>
      <vt:lpstr>Can Creativity be Trained, Honed or Taught?</vt:lpstr>
      <vt:lpstr>So How Do We Become More Creative?</vt:lpstr>
      <vt:lpstr>Conditions for Creativity</vt:lpstr>
      <vt:lpstr>Open &amp; Closed Mode of Working</vt:lpstr>
      <vt:lpstr>Conditions Necessary to be More Creative</vt:lpstr>
      <vt:lpstr>PowerPoint Presentation</vt:lpstr>
      <vt:lpstr>PowerPoint Presentation</vt:lpstr>
      <vt:lpstr>Importance of Collaboration</vt:lpstr>
      <vt:lpstr>Single Variable That Explains What Really Causes Career Success</vt:lpstr>
      <vt:lpstr>Mechanics</vt:lpstr>
      <vt:lpstr>PowerPoint Presentation</vt:lpstr>
      <vt:lpstr>Very SAGEable Methods</vt:lpstr>
      <vt:lpstr>101 Ideas – Persistent Evolving Idea Board</vt:lpstr>
      <vt:lpstr>101 Ideas / See Inspiration – BMW Wall of Inspiration</vt:lpstr>
      <vt:lpstr>Persistent Evolving Ideas</vt:lpstr>
      <vt:lpstr>See Inspiration</vt:lpstr>
      <vt:lpstr>University of Michigan Atmospheric Sciences Department</vt:lpstr>
      <vt:lpstr>Bias - don’t let confident voices drown others out</vt:lpstr>
      <vt:lpstr>Blend Ideas</vt:lpstr>
      <vt:lpstr>Blend Ideas - HAVEN</vt:lpstr>
      <vt:lpstr>Blend Ideas – HAVEN – Energy Portfolio Garden</vt:lpstr>
      <vt:lpstr>Brainstorm Topic</vt:lpstr>
      <vt:lpstr>Consolidate</vt:lpstr>
      <vt:lpstr>Future Brainstorm Topic: The CyberClub</vt:lpstr>
      <vt:lpstr>URLs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Thinking Jason Leigh, Nurit Kirshenbaum</dc:title>
  <dc:creator>J L</dc:creator>
  <cp:lastModifiedBy>J L</cp:lastModifiedBy>
  <cp:revision>54</cp:revision>
  <dcterms:created xsi:type="dcterms:W3CDTF">2021-11-23T07:31:42Z</dcterms:created>
  <dcterms:modified xsi:type="dcterms:W3CDTF">2021-12-06T22:43:37Z</dcterms:modified>
</cp:coreProperties>
</file>